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0" r:id="rId3"/>
    <p:sldId id="258" r:id="rId4"/>
    <p:sldId id="277" r:id="rId5"/>
    <p:sldId id="274" r:id="rId6"/>
    <p:sldId id="260" r:id="rId7"/>
    <p:sldId id="276" r:id="rId8"/>
    <p:sldId id="289" r:id="rId9"/>
    <p:sldId id="290" r:id="rId10"/>
    <p:sldId id="280" r:id="rId11"/>
    <p:sldId id="259" r:id="rId12"/>
    <p:sldId id="299" r:id="rId13"/>
    <p:sldId id="269" r:id="rId14"/>
    <p:sldId id="292" r:id="rId15"/>
    <p:sldId id="302" r:id="rId16"/>
    <p:sldId id="266" r:id="rId17"/>
    <p:sldId id="291" r:id="rId18"/>
    <p:sldId id="301" r:id="rId19"/>
    <p:sldId id="298" r:id="rId20"/>
    <p:sldId id="285" r:id="rId21"/>
    <p:sldId id="303" r:id="rId22"/>
    <p:sldId id="294" r:id="rId23"/>
    <p:sldId id="304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9BE2E671-5652-4E3C-9FD1-2C812E9AA010}">
          <p14:sldIdLst>
            <p14:sldId id="256"/>
            <p14:sldId id="300"/>
            <p14:sldId id="258"/>
            <p14:sldId id="277"/>
            <p14:sldId id="274"/>
            <p14:sldId id="260"/>
            <p14:sldId id="276"/>
            <p14:sldId id="289"/>
            <p14:sldId id="290"/>
            <p14:sldId id="280"/>
            <p14:sldId id="259"/>
            <p14:sldId id="299"/>
            <p14:sldId id="269"/>
            <p14:sldId id="292"/>
            <p14:sldId id="302"/>
            <p14:sldId id="266"/>
            <p14:sldId id="291"/>
            <p14:sldId id="301"/>
            <p14:sldId id="298"/>
            <p14:sldId id="285"/>
            <p14:sldId id="303"/>
            <p14:sldId id="294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66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98D8-DBD6-486D-93D5-DD7110CD8115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B9C42-6C15-472A-98A2-35B8224DD1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96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B9C42-6C15-472A-98A2-35B8224DD1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43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7D97B-2E74-6C5B-5778-FF87F5173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89D518C-A0F3-49F9-CA1B-C99F23AA4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D20BD99-5B01-6542-2B68-47278D1A7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932480-A8FD-4BD7-D397-46429C429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B9C42-6C15-472A-98A2-35B8224DD1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62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B9C42-6C15-472A-98A2-35B8224DD1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26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B9C42-6C15-472A-98A2-35B8224DD1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58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B9C42-6C15-472A-98A2-35B8224DD10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0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478EC7-FF48-BC24-2BB0-5F726613E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E05CCF-DF41-3CEB-71B6-9DA7FE852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507115-EA76-DDA4-CAAE-D35B3173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0AF880-7F2C-B757-00B0-3A49C8DB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594526-3D1F-F92F-5C24-083ADA0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32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C261D-0586-8805-1B3C-20E71ED8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FB202D-089F-65E2-8B04-7A91149DC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804C82-B73C-43AE-469E-C9DCC84F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6DB24F-5BE6-79B3-1DE0-B47D874E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A480A8-8C3C-EBC4-7B17-AD6E7EE7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56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002F1A6-0893-2269-4BAC-C943189D9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E55CC7-EBF0-C92E-147A-1DA89D5E5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1545AF-68C6-A13C-EAB3-E0A6DB0F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6F7CC1-3B81-20C1-E509-B32E16C4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15E501-37C1-8C90-9502-AF90A81B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97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B271DF-62DA-F290-7CBE-8534B9B83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E11708-7397-917B-2B68-E6E583822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F43D5C-F0D6-DA7D-DC77-B349FD64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0029E0-02BE-1F70-A875-1900A4F2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CBDB0C-D9DD-2AEA-C75C-180F5779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72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685A4-4C06-734D-09BB-A97C7CF9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223BBD-64D7-747A-0F6C-527AE4532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B11052-F6FC-BD85-0951-E52A7233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145A56-6713-9C2D-C3A5-74937520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5A4849-7A0A-9107-2151-3EE8B1ED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00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3F3E7-605C-CB53-0D44-DFE40B3A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76C388-FC6C-77A5-8CDF-C1E5993C5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BF6C1B-174B-9CC3-E698-4BDD9E387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BF42BB-E8C2-D0B2-BAB0-FC759FB1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405330-F755-9CF4-1D89-203C7D00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859B70-89AB-701F-AD40-D78B9BC2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01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F6A2D8-E3B4-E992-F851-7122528E9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FCBED7-3C1D-22B4-641B-559F94148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EADFAF-5062-BF01-3842-C0D8959D9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8F807E8-B8BB-C578-CEF9-13B1CB9FA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569D56F-CDB0-BD6C-C7F1-162CE1EB5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C7EB3F5-99CD-8A01-CA53-CEE1122C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5F05276-F7DD-60E5-A5B4-10C832AD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5123530-2F4F-C77A-9784-23B980B5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46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71C571-158D-CE39-605E-E7442641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CAA0B1-89BA-EB3F-FE70-BEB3B2EF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5787E8-1685-34AD-FB9A-EA3180D7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403553-589A-AAF2-B591-E08BDF5C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32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D79423C-DCFB-C659-D33A-3913910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4E9E29-408E-DE51-F337-5F5A2865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CF1633-20CD-108D-1F00-EE400298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1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7EA971-D598-09EC-6FF1-2BC851FE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319E2D-4C8F-A8FC-B147-AE76038AA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78DA6C-30D8-51D4-7C98-38EBAE2A3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4B617F-8F77-4C66-D795-A6842E05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B057E3-29F6-FF53-BE6C-7138A2DC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CED176-1325-93EC-4758-77CE9894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03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15E508-0664-8301-8840-AA9D43D51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4E7E7DD-7D79-60C3-69AA-458758E77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A85984-5D36-EB88-9C58-FA83B4185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03E60A-7872-E45B-E69B-14790433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5A86B7-1196-7021-3A40-0A1DCB3B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FB2364-A122-3BC5-85C3-FF1CEEE3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23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0971ED6-2321-4DAE-C964-CE4A8399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D6C737-9E4C-6F41-3B73-D2D8C8716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612FE5-BF78-23ED-8190-74FD6823E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48051-6F72-417F-BD9D-1CEB0E23A2EE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50D4B-9BD2-6B2C-CBC0-93EE71E29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652B31-29E9-161C-DCCE-9053AA3F9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C0AD0-5CD3-4A29-A6A7-CB9BCC2021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3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4F2D5F-50BF-C25B-80F4-C0BFCFC20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266" y="2536000"/>
            <a:ext cx="9525468" cy="1042889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廃棄物の取り扱いについて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18F6DC0-231E-FF46-B960-5D79085E2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2333" y="5386097"/>
            <a:ext cx="6818608" cy="104288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社会医療法人　青洲会　福岡青洲会病院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感染管理認定看護師　大倉　望美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2B5132-7C34-6D17-073D-9B2C007C2BAA}"/>
              </a:ext>
            </a:extLst>
          </p:cNvPr>
          <p:cNvSpPr txBox="1"/>
          <p:nvPr/>
        </p:nvSpPr>
        <p:spPr>
          <a:xfrm>
            <a:off x="184366" y="259272"/>
            <a:ext cx="7567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</a:t>
            </a:r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回メディカルスタッフのための感染対策セミナー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9483499-121A-B7A3-D657-01228C8A1E10}"/>
              </a:ext>
            </a:extLst>
          </p:cNvPr>
          <p:cNvCxnSpPr>
            <a:cxnSpLocks/>
          </p:cNvCxnSpPr>
          <p:nvPr/>
        </p:nvCxnSpPr>
        <p:spPr>
          <a:xfrm>
            <a:off x="1015041" y="3789872"/>
            <a:ext cx="101619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6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B35CD-998A-A821-5D40-CAA164C03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D8CBA-FA8C-B8C7-07EC-77238513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98" y="30704"/>
            <a:ext cx="10515600" cy="754204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感染性廃棄物の判断フロー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8717E5-04FE-3924-E66B-BE2130DE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2" y="853826"/>
            <a:ext cx="10039235" cy="20639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【STEP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（形状）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廃棄物が以下のいずれかに該当する。</a:t>
            </a: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 血液、血清、血漿及び体液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精液を含む。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)(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以下 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｢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血液等 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｣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という。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marL="0" indent="0">
              <a:buNone/>
            </a:pP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 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病理廃棄物（臓器、組織、皮膚等）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注１ 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marL="0" indent="0">
              <a:buNone/>
            </a:pP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 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病原微生物に関連した試験、検査等に用いられたもの（ 注２ ）</a:t>
            </a:r>
          </a:p>
          <a:p>
            <a:pPr marL="0" indent="0">
              <a:buNone/>
            </a:pP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 血液等が付着している鋭利なもの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破損したガラスくず等を含む 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｡)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（ 注３）</a:t>
            </a:r>
          </a:p>
          <a:p>
            <a:pPr marL="0" indent="0">
              <a:buNone/>
            </a:pP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931491-56E7-4D47-159D-BB6C801B4C83}"/>
              </a:ext>
            </a:extLst>
          </p:cNvPr>
          <p:cNvSpPr txBox="1"/>
          <p:nvPr/>
        </p:nvSpPr>
        <p:spPr>
          <a:xfrm>
            <a:off x="495532" y="3363101"/>
            <a:ext cx="100392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【STEP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zh-TW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（排出場所）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感染症病床（注４）、結核病床、手術室、緊急外来室、集中治療室及び検査室において治療、検査等に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使用された後、排出されたもの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847984-E075-9AC3-35B7-42A6AC706264}"/>
              </a:ext>
            </a:extLst>
          </p:cNvPr>
          <p:cNvSpPr txBox="1"/>
          <p:nvPr/>
        </p:nvSpPr>
        <p:spPr>
          <a:xfrm>
            <a:off x="480441" y="4622333"/>
            <a:ext cx="1003923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【STEP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（感染症の種類）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 感染症法の一類、二類、三類感染症、新型インフルエンザ等感染症、指定感染症及び新感染症の治療、　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検査等に使用された後、排出されたもの</a:t>
            </a:r>
          </a:p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 感染症法の四類及び五類感染症の治療、検査等に使用された後、排出された医療器材等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（ただし、紙おむつについては特定の感染症に係るもの等に限る。）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注５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A1DC80-125D-181B-F388-5C9AE23959D0}"/>
              </a:ext>
            </a:extLst>
          </p:cNvPr>
          <p:cNvSpPr txBox="1"/>
          <p:nvPr/>
        </p:nvSpPr>
        <p:spPr>
          <a:xfrm>
            <a:off x="3116062" y="6361097"/>
            <a:ext cx="450097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非 感 染 性 廃 棄 物 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5BFB32-8470-CF76-5741-6AD1B4B7DB42}"/>
              </a:ext>
            </a:extLst>
          </p:cNvPr>
          <p:cNvSpPr txBox="1"/>
          <p:nvPr/>
        </p:nvSpPr>
        <p:spPr>
          <a:xfrm>
            <a:off x="11236698" y="839858"/>
            <a:ext cx="459770" cy="5262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altLang="zh-TW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zh-TW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zh-TW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zh-TW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</a:t>
            </a:r>
          </a:p>
          <a:p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染</a:t>
            </a:r>
          </a:p>
          <a:p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性</a:t>
            </a:r>
          </a:p>
          <a:p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</a:t>
            </a:r>
          </a:p>
          <a:p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棄</a:t>
            </a:r>
          </a:p>
          <a:p>
            <a:r>
              <a:rPr lang="zh-TW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物</a:t>
            </a:r>
            <a:endParaRPr lang="en-US" altLang="zh-TW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zh-TW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2BBBACDC-F621-3C49-3E7F-8E6C3C675EB0}"/>
              </a:ext>
            </a:extLst>
          </p:cNvPr>
          <p:cNvSpPr/>
          <p:nvPr/>
        </p:nvSpPr>
        <p:spPr>
          <a:xfrm>
            <a:off x="5032989" y="2950999"/>
            <a:ext cx="353419" cy="35333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20A63228-6A13-3098-3EDA-81381E116F23}"/>
              </a:ext>
            </a:extLst>
          </p:cNvPr>
          <p:cNvSpPr/>
          <p:nvPr/>
        </p:nvSpPr>
        <p:spPr>
          <a:xfrm>
            <a:off x="5088634" y="5989675"/>
            <a:ext cx="353419" cy="35333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B7D4C4D4-7568-4DE5-7C97-B20945CB1F73}"/>
              </a:ext>
            </a:extLst>
          </p:cNvPr>
          <p:cNvSpPr/>
          <p:nvPr/>
        </p:nvSpPr>
        <p:spPr>
          <a:xfrm>
            <a:off x="5062217" y="4225091"/>
            <a:ext cx="353419" cy="353339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089519-B68B-FAA9-74DF-A7B3D5A27B8B}"/>
              </a:ext>
            </a:extLst>
          </p:cNvPr>
          <p:cNvSpPr txBox="1"/>
          <p:nvPr/>
        </p:nvSpPr>
        <p:spPr>
          <a:xfrm>
            <a:off x="5495819" y="2888121"/>
            <a:ext cx="522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NO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9A4EB96-B9CB-8C82-68C5-F13AECE70F7A}"/>
              </a:ext>
            </a:extLst>
          </p:cNvPr>
          <p:cNvSpPr txBox="1"/>
          <p:nvPr/>
        </p:nvSpPr>
        <p:spPr>
          <a:xfrm>
            <a:off x="5485323" y="5974835"/>
            <a:ext cx="522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NO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E8AC92B-E751-C5DB-308F-2328EE9F463D}"/>
              </a:ext>
            </a:extLst>
          </p:cNvPr>
          <p:cNvSpPr txBox="1"/>
          <p:nvPr/>
        </p:nvSpPr>
        <p:spPr>
          <a:xfrm>
            <a:off x="5500058" y="4253001"/>
            <a:ext cx="522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NO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0C02220D-E374-CDB4-1278-E67613114573}"/>
              </a:ext>
            </a:extLst>
          </p:cNvPr>
          <p:cNvSpPr/>
          <p:nvPr/>
        </p:nvSpPr>
        <p:spPr>
          <a:xfrm>
            <a:off x="10562957" y="1613336"/>
            <a:ext cx="454919" cy="320679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9A9DE6B-B6F9-4018-6F56-0F08D97746EB}"/>
              </a:ext>
            </a:extLst>
          </p:cNvPr>
          <p:cNvSpPr/>
          <p:nvPr/>
        </p:nvSpPr>
        <p:spPr>
          <a:xfrm>
            <a:off x="10582028" y="4995873"/>
            <a:ext cx="449601" cy="326304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36C8B96-FE09-2C52-20F3-BE0121686455}"/>
              </a:ext>
            </a:extLst>
          </p:cNvPr>
          <p:cNvSpPr/>
          <p:nvPr/>
        </p:nvSpPr>
        <p:spPr>
          <a:xfrm>
            <a:off x="10569690" y="3479796"/>
            <a:ext cx="497110" cy="338553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AEF6268-1789-FC84-4CC2-428BB2C4DC45}"/>
              </a:ext>
            </a:extLst>
          </p:cNvPr>
          <p:cNvSpPr txBox="1"/>
          <p:nvPr/>
        </p:nvSpPr>
        <p:spPr>
          <a:xfrm>
            <a:off x="10499756" y="2171740"/>
            <a:ext cx="554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YES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7029F28-AB1A-CCAE-1E43-AFDD0EC6D10B}"/>
              </a:ext>
            </a:extLst>
          </p:cNvPr>
          <p:cNvSpPr txBox="1"/>
          <p:nvPr/>
        </p:nvSpPr>
        <p:spPr>
          <a:xfrm>
            <a:off x="10472124" y="3798113"/>
            <a:ext cx="554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YES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9D10FC-5A8A-E00B-09C6-8C89E9C574EA}"/>
              </a:ext>
            </a:extLst>
          </p:cNvPr>
          <p:cNvSpPr txBox="1"/>
          <p:nvPr/>
        </p:nvSpPr>
        <p:spPr>
          <a:xfrm>
            <a:off x="10472124" y="5366080"/>
            <a:ext cx="554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YES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2CC2CA-AD2D-83CF-6C64-3D233DEAE825}"/>
              </a:ext>
            </a:extLst>
          </p:cNvPr>
          <p:cNvSpPr txBox="1"/>
          <p:nvPr/>
        </p:nvSpPr>
        <p:spPr>
          <a:xfrm>
            <a:off x="5879237" y="6038530"/>
            <a:ext cx="8452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注６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3EFAC72-1D85-FCD3-4C81-71EEF9884206}"/>
              </a:ext>
            </a:extLst>
          </p:cNvPr>
          <p:cNvCxnSpPr>
            <a:cxnSpLocks/>
          </p:cNvCxnSpPr>
          <p:nvPr/>
        </p:nvCxnSpPr>
        <p:spPr>
          <a:xfrm>
            <a:off x="1322717" y="661358"/>
            <a:ext cx="95465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9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49A74-73E5-497E-218E-1B2816A9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1FD202-497A-9A9C-5CB0-55489EEA6385}"/>
              </a:ext>
            </a:extLst>
          </p:cNvPr>
          <p:cNvSpPr txBox="1"/>
          <p:nvPr/>
        </p:nvSpPr>
        <p:spPr>
          <a:xfrm>
            <a:off x="469354" y="1212378"/>
            <a:ext cx="112532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次の廃棄物も感染性廃棄物と同等の取扱いとする。 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・外見上血液と見分けがつかない輸血用血液製剤等 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・血液等が付着していない鋭利なもの（破損したガラスくず等を含む 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｡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 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注１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ホルマリン固定臓器等を含む。 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注２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病原体に関連した試験、検査等に使用した培地、実験動物の死体、試験管、シャーレ等 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注３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医療器材としての注射針、メス、破損したアンプル・バイアル等 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注４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感染症法により入院措置が講ぜられる一類、二類感染症、新型インフルエンザ等感染症、 指定感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染症及び新感染症の病床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注５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医療器材（注射針、メス、ガラスくず等）、ディスポーザブルの医療器材（ピンセット、 注射器、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カテーテル類、透析等回路、輸液点滴セット、手袋、血液バック、リネン類等）、 衛生材料　　　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（ガーゼ、脱脂綿、マスク等）、紙おむつ、標本（検体標本）等 なお、インフルエンザ（鳥インフ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ルエンザ及び新型インフルエンザ等感染症を除く。） 伝染性紅班、レジオネラ症等の患者の紙お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むつ（参考１参照）は、血液等が付着していな ければ感染性廃棄物ではない。 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注６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感染性・非感染性のいずれかであるかは、通常はこのフローで判断が可能であるが、このフローで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判断できないものについては、医師等（医師、歯科医師及び獣医師）により、感染のおそれがある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と判断される場合は感染性廃棄物とする。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71A2AD2-C17D-8EE0-05A9-B5F470B7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181"/>
            <a:ext cx="10515600" cy="69067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感染性廃棄物の判断フローの注意書き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6F20DE-4019-53FF-393C-F538F10FA1F3}"/>
              </a:ext>
            </a:extLst>
          </p:cNvPr>
          <p:cNvSpPr/>
          <p:nvPr/>
        </p:nvSpPr>
        <p:spPr>
          <a:xfrm>
            <a:off x="1343169" y="4833891"/>
            <a:ext cx="10180047" cy="9028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254092C-3198-88E4-C9C3-36F1020F8333}"/>
              </a:ext>
            </a:extLst>
          </p:cNvPr>
          <p:cNvCxnSpPr>
            <a:cxnSpLocks/>
          </p:cNvCxnSpPr>
          <p:nvPr/>
        </p:nvCxnSpPr>
        <p:spPr>
          <a:xfrm>
            <a:off x="1242204" y="954657"/>
            <a:ext cx="95465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3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6280E-1DB9-D601-3F41-5B7953EC4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5C947-AEFB-BB6F-92D0-F4861DD0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597" y="3168740"/>
            <a:ext cx="8388659" cy="52052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感染性廃棄物の管理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F50BAF5-2FB5-6B06-BE64-568AD32B6F95}"/>
              </a:ext>
            </a:extLst>
          </p:cNvPr>
          <p:cNvCxnSpPr/>
          <p:nvPr/>
        </p:nvCxnSpPr>
        <p:spPr>
          <a:xfrm>
            <a:off x="2200336" y="3805392"/>
            <a:ext cx="75682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2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0D537-7026-A843-10DF-0DB4E89F2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12B24-8FF3-C8DC-D1DC-BFB6C61F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42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感染性廃棄物の分別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CD9D9C1-7187-5BEB-19CD-456B4EC5C182}"/>
              </a:ext>
            </a:extLst>
          </p:cNvPr>
          <p:cNvCxnSpPr>
            <a:cxnSpLocks/>
          </p:cNvCxnSpPr>
          <p:nvPr/>
        </p:nvCxnSpPr>
        <p:spPr>
          <a:xfrm>
            <a:off x="753374" y="954657"/>
            <a:ext cx="107312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462E7E-9B70-33B4-C8E3-0E95147E38D0}"/>
              </a:ext>
            </a:extLst>
          </p:cNvPr>
          <p:cNvSpPr txBox="1"/>
          <p:nvPr/>
        </p:nvSpPr>
        <p:spPr>
          <a:xfrm>
            <a:off x="838201" y="1137695"/>
            <a:ext cx="99746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感染性廃棄物は、性状により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つに分類される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鋭利な物</a:t>
            </a:r>
            <a:endParaRPr lang="en-US" altLang="ja-JP" sz="2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注射針、メスの刃、ガイドワイヤー、アンプルなど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液状または泥状の物</a:t>
            </a:r>
            <a:endParaRPr lang="en-US" altLang="ja-JP" sz="2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血液、体液など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固形状の物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血液などの付着したガーゼ、吸引チューブなど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5945179-F9A9-716E-B42D-F38916963DD4}"/>
              </a:ext>
            </a:extLst>
          </p:cNvPr>
          <p:cNvSpPr txBox="1"/>
          <p:nvPr/>
        </p:nvSpPr>
        <p:spPr>
          <a:xfrm>
            <a:off x="270295" y="4854839"/>
            <a:ext cx="115103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排出したその場で分別し、容器に保管する（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移し替えは極力避ける）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容器は、開口部を開放した状態で放置せず蓋などで覆う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844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B95B5-F1E7-A15B-4887-A8F329E1C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69BB64-8219-8054-36C7-E41A32EF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83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感染性廃棄物の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表示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3454B88-C501-DF54-08F3-B424895F9568}"/>
              </a:ext>
            </a:extLst>
          </p:cNvPr>
          <p:cNvCxnSpPr/>
          <p:nvPr/>
        </p:nvCxnSpPr>
        <p:spPr>
          <a:xfrm>
            <a:off x="2498046" y="846850"/>
            <a:ext cx="75682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46006D-D3B0-1784-11C9-F4315AE9CB07}"/>
              </a:ext>
            </a:extLst>
          </p:cNvPr>
          <p:cNvSpPr txBox="1"/>
          <p:nvPr/>
        </p:nvSpPr>
        <p:spPr>
          <a:xfrm>
            <a:off x="368051" y="1592218"/>
            <a:ext cx="1168601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</a:t>
            </a:r>
            <a:endParaRPr kumimoji="1"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一目で認識できるようにマーク等をつける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廃棄物の種類が判別できるように、性状に応じて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マークの色分けをすることが望ましい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マークを使用しない場合</a:t>
            </a:r>
            <a:endParaRPr lang="en-US" altLang="ja-JP" sz="2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「感染性廃棄物」と明記し、性状に応じて「液状又は泥状」「固形状」「鋭利な物」と、取り扱い時に注意する事項を表示する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43C4D50-E182-5E73-1D0F-A1066CEA24E7}"/>
              </a:ext>
            </a:extLst>
          </p:cNvPr>
          <p:cNvGrpSpPr/>
          <p:nvPr/>
        </p:nvGrpSpPr>
        <p:grpSpPr>
          <a:xfrm>
            <a:off x="8114543" y="1053728"/>
            <a:ext cx="3239257" cy="1057738"/>
            <a:chOff x="8036443" y="1257405"/>
            <a:chExt cx="3239257" cy="1057738"/>
          </a:xfrm>
        </p:grpSpPr>
        <p:pic>
          <p:nvPicPr>
            <p:cNvPr id="15" name="Picture 8" descr="バイオハザードマーク（黄色）のイラスト">
              <a:extLst>
                <a:ext uri="{FF2B5EF4-FFF2-40B4-BE49-F238E27FC236}">
                  <a16:creationId xmlns:a16="http://schemas.microsoft.com/office/drawing/2014/main" id="{FB813A92-8EB2-1BC4-F791-8E0617FE1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443" y="1257405"/>
              <a:ext cx="1050503" cy="105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バイオハザードマーク（赤）のイラスト">
              <a:extLst>
                <a:ext uri="{FF2B5EF4-FFF2-40B4-BE49-F238E27FC236}">
                  <a16:creationId xmlns:a16="http://schemas.microsoft.com/office/drawing/2014/main" id="{563B167F-D638-0A6B-BDC4-5CFFBACBD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7459" y="1257405"/>
              <a:ext cx="1057738" cy="1057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バイオハザードマーク（オレンジ）のイラスト">
              <a:extLst>
                <a:ext uri="{FF2B5EF4-FFF2-40B4-BE49-F238E27FC236}">
                  <a16:creationId xmlns:a16="http://schemas.microsoft.com/office/drawing/2014/main" id="{2B926561-A651-6208-6B40-2047DEBFC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205" y="1276648"/>
              <a:ext cx="1038495" cy="1038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B4FEE6-745A-48DC-C136-7D5852243DE0}"/>
              </a:ext>
            </a:extLst>
          </p:cNvPr>
          <p:cNvSpPr txBox="1"/>
          <p:nvPr/>
        </p:nvSpPr>
        <p:spPr>
          <a:xfrm>
            <a:off x="8034644" y="2126442"/>
            <a:ext cx="378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全国共通のバイオハザードマーク</a:t>
            </a:r>
          </a:p>
        </p:txBody>
      </p:sp>
    </p:spTree>
    <p:extLst>
      <p:ext uri="{BB962C8B-B14F-4D97-AF65-F5344CB8AC3E}">
        <p14:creationId xmlns:p14="http://schemas.microsoft.com/office/powerpoint/2010/main" val="1319635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1E4B-E4D9-3A52-5992-5FA421D91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D8841-EA22-DEDA-276A-F9921ABF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83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感染性廃棄物の梱包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98664A2-7BE8-15DF-BD2F-962C8FD88F9B}"/>
              </a:ext>
            </a:extLst>
          </p:cNvPr>
          <p:cNvCxnSpPr/>
          <p:nvPr/>
        </p:nvCxnSpPr>
        <p:spPr>
          <a:xfrm>
            <a:off x="2498046" y="846850"/>
            <a:ext cx="75682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832C2C3-7708-2435-A01F-66C0BB149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08358"/>
              </p:ext>
            </p:extLst>
          </p:nvPr>
        </p:nvGraphicFramePr>
        <p:xfrm>
          <a:off x="345055" y="2877349"/>
          <a:ext cx="11317857" cy="3404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5392">
                  <a:extLst>
                    <a:ext uri="{9D8B030D-6E8A-4147-A177-3AD203B41FA5}">
                      <a16:colId xmlns:a16="http://schemas.microsoft.com/office/drawing/2014/main" val="2832181915"/>
                    </a:ext>
                  </a:extLst>
                </a:gridCol>
                <a:gridCol w="2656696">
                  <a:extLst>
                    <a:ext uri="{9D8B030D-6E8A-4147-A177-3AD203B41FA5}">
                      <a16:colId xmlns:a16="http://schemas.microsoft.com/office/drawing/2014/main" val="556191766"/>
                    </a:ext>
                  </a:extLst>
                </a:gridCol>
                <a:gridCol w="3110398">
                  <a:extLst>
                    <a:ext uri="{9D8B030D-6E8A-4147-A177-3AD203B41FA5}">
                      <a16:colId xmlns:a16="http://schemas.microsoft.com/office/drawing/2014/main" val="3242892066"/>
                    </a:ext>
                  </a:extLst>
                </a:gridCol>
                <a:gridCol w="4125371">
                  <a:extLst>
                    <a:ext uri="{9D8B030D-6E8A-4147-A177-3AD203B41FA5}">
                      <a16:colId xmlns:a16="http://schemas.microsoft.com/office/drawing/2014/main" val="878899497"/>
                    </a:ext>
                  </a:extLst>
                </a:gridCol>
              </a:tblGrid>
              <a:tr h="4754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区分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鋭利な物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液状又は泥状の物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固形状の物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249927"/>
                  </a:ext>
                </a:extLst>
              </a:tr>
              <a:tr h="288634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容器</a:t>
                      </a:r>
                      <a:r>
                        <a:rPr kumimoji="1" lang="en-US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/</a:t>
                      </a:r>
                      <a:r>
                        <a:rPr kumimoji="1" lang="ja-JP" altLang="en-US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表示</a:t>
                      </a:r>
                      <a:endParaRPr kumimoji="1" lang="en-US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耐貫通性の</a:t>
                      </a:r>
                      <a:endParaRPr lang="en-US" altLang="ja-JP" sz="28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堅牢な容器</a:t>
                      </a:r>
                      <a:endParaRPr lang="en-US" altLang="ja-JP" sz="28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l"/>
                      <a:endParaRPr kumimoji="1" lang="en-US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l"/>
                      <a:endParaRPr kumimoji="1" lang="en-US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l"/>
                      <a:endParaRPr kumimoji="1" lang="en-US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l"/>
                      <a:endParaRPr kumimoji="1" lang="ja-JP" altLang="en-US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廃液等が漏洩しない密閉容器</a:t>
                      </a:r>
                      <a:endParaRPr lang="en-US" altLang="ja-JP" sz="28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l"/>
                      <a:endParaRPr kumimoji="1" lang="ja-JP" altLang="en-US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丈夫なプラスティック袋を二重して使用するか、堅牢な容器</a:t>
                      </a:r>
                      <a:endParaRPr lang="en-US" altLang="ja-JP" sz="28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endParaRPr kumimoji="1" lang="ja-JP" altLang="en-US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087530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EDE271E8-1E45-7CA2-9025-3297A8F3B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22342" b="2087"/>
          <a:stretch/>
        </p:blipFill>
        <p:spPr>
          <a:xfrm>
            <a:off x="2983543" y="4638052"/>
            <a:ext cx="1361251" cy="1552826"/>
          </a:xfrm>
          <a:prstGeom prst="rect">
            <a:avLst/>
          </a:prstGeom>
        </p:spPr>
      </p:pic>
      <p:pic>
        <p:nvPicPr>
          <p:cNvPr id="1032" name="Picture 8" descr="バイオハザードマーク（黄色）のイラスト">
            <a:extLst>
              <a:ext uri="{FF2B5EF4-FFF2-40B4-BE49-F238E27FC236}">
                <a16:creationId xmlns:a16="http://schemas.microsoft.com/office/drawing/2014/main" id="{B918AD30-E592-3EDF-0F68-C91A73D2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74" y="4670299"/>
            <a:ext cx="1050503" cy="10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バイオハザードマーク（赤）のイラスト">
            <a:extLst>
              <a:ext uri="{FF2B5EF4-FFF2-40B4-BE49-F238E27FC236}">
                <a16:creationId xmlns:a16="http://schemas.microsoft.com/office/drawing/2014/main" id="{0A100B7E-8EF3-3CF5-A3DE-87BDBD06F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94" y="4744937"/>
            <a:ext cx="1057738" cy="10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D0B331B-F596-45C6-16D4-6B20BCAD65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r="22342" b="2087"/>
          <a:stretch/>
        </p:blipFill>
        <p:spPr>
          <a:xfrm>
            <a:off x="6113086" y="4650212"/>
            <a:ext cx="1361251" cy="1552826"/>
          </a:xfrm>
          <a:prstGeom prst="rect">
            <a:avLst/>
          </a:prstGeom>
        </p:spPr>
      </p:pic>
      <p:pic>
        <p:nvPicPr>
          <p:cNvPr id="1030" name="Picture 6" descr="バイオハザードマーク（オレンジ）のイラスト">
            <a:extLst>
              <a:ext uri="{FF2B5EF4-FFF2-40B4-BE49-F238E27FC236}">
                <a16:creationId xmlns:a16="http://schemas.microsoft.com/office/drawing/2014/main" id="{BC7C9E7A-98B2-B8C3-4F8B-0739C84CB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02" y="4828881"/>
            <a:ext cx="1038495" cy="103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545867D-C19B-C34F-1FF2-0AA58F0C34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0" t="25192" r="29721" b="2942"/>
          <a:stretch/>
        </p:blipFill>
        <p:spPr>
          <a:xfrm>
            <a:off x="9788310" y="4602324"/>
            <a:ext cx="1565490" cy="162494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6A9021-7967-D7F6-87C6-D37D22E19392}"/>
              </a:ext>
            </a:extLst>
          </p:cNvPr>
          <p:cNvSpPr txBox="1"/>
          <p:nvPr/>
        </p:nvSpPr>
        <p:spPr>
          <a:xfrm>
            <a:off x="345055" y="1254806"/>
            <a:ext cx="11501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病原体の拡散防止、廃棄物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取り扱う者の安全を確保するために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性状に応じた容器や梱包方法を選択する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詰めすぎに注意し８割程度で破棄する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2AA446-4D1E-ED78-B4D3-A19EE98F83BD}"/>
              </a:ext>
            </a:extLst>
          </p:cNvPr>
          <p:cNvSpPr txBox="1"/>
          <p:nvPr/>
        </p:nvSpPr>
        <p:spPr>
          <a:xfrm>
            <a:off x="8642392" y="5796566"/>
            <a:ext cx="83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橙色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EA3F44-DC63-6266-E724-51CDAFCA22A7}"/>
              </a:ext>
            </a:extLst>
          </p:cNvPr>
          <p:cNvSpPr txBox="1"/>
          <p:nvPr/>
        </p:nvSpPr>
        <p:spPr>
          <a:xfrm>
            <a:off x="4875115" y="5720803"/>
            <a:ext cx="83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赤色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72CA66-089F-F353-43F5-114A2CC3D965}"/>
              </a:ext>
            </a:extLst>
          </p:cNvPr>
          <p:cNvSpPr txBox="1"/>
          <p:nvPr/>
        </p:nvSpPr>
        <p:spPr>
          <a:xfrm>
            <a:off x="1925108" y="5720802"/>
            <a:ext cx="83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黄色</a:t>
            </a:r>
          </a:p>
        </p:txBody>
      </p:sp>
    </p:spTree>
    <p:extLst>
      <p:ext uri="{BB962C8B-B14F-4D97-AF65-F5344CB8AC3E}">
        <p14:creationId xmlns:p14="http://schemas.microsoft.com/office/powerpoint/2010/main" val="424970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862AC-047A-267C-B0F8-C640724F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90FBEAC-B266-EA62-7CCF-25D043561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3" t="1512" r="13325" b="1168"/>
          <a:stretch/>
        </p:blipFill>
        <p:spPr>
          <a:xfrm>
            <a:off x="1310326" y="91911"/>
            <a:ext cx="8927184" cy="667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34727-7265-EB53-F491-3982C3D0C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9169F1A9-2E78-C1BD-C5FB-C3A8EAE48599}"/>
              </a:ext>
            </a:extLst>
          </p:cNvPr>
          <p:cNvGrpSpPr/>
          <p:nvPr/>
        </p:nvGrpSpPr>
        <p:grpSpPr>
          <a:xfrm>
            <a:off x="5165421" y="3181668"/>
            <a:ext cx="1017266" cy="944494"/>
            <a:chOff x="10903923" y="1445263"/>
            <a:chExt cx="1146418" cy="944494"/>
          </a:xfrm>
        </p:grpSpPr>
        <p:pic>
          <p:nvPicPr>
            <p:cNvPr id="2064" name="Picture 16" descr="吸引チューブのイラスト">
              <a:extLst>
                <a:ext uri="{FF2B5EF4-FFF2-40B4-BE49-F238E27FC236}">
                  <a16:creationId xmlns:a16="http://schemas.microsoft.com/office/drawing/2014/main" id="{B391BBA0-9A1C-A30E-E198-04F22CD13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3923" y="1445263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572CEFD-F4C0-2ED1-750C-CC73A2800EBE}"/>
                </a:ext>
              </a:extLst>
            </p:cNvPr>
            <p:cNvSpPr txBox="1"/>
            <p:nvPr/>
          </p:nvSpPr>
          <p:spPr>
            <a:xfrm>
              <a:off x="10909754" y="2135841"/>
              <a:ext cx="11405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吸引チューブ</a:t>
              </a: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513D953-8257-AAEE-4B94-089890BE2FB4}"/>
              </a:ext>
            </a:extLst>
          </p:cNvPr>
          <p:cNvGrpSpPr/>
          <p:nvPr/>
        </p:nvGrpSpPr>
        <p:grpSpPr>
          <a:xfrm>
            <a:off x="5244278" y="4214717"/>
            <a:ext cx="1526524" cy="1041043"/>
            <a:chOff x="8828987" y="1524016"/>
            <a:chExt cx="1571977" cy="934373"/>
          </a:xfrm>
        </p:grpSpPr>
        <p:pic>
          <p:nvPicPr>
            <p:cNvPr id="2062" name="Picture 14" descr="おむつのイラスト">
              <a:extLst>
                <a:ext uri="{FF2B5EF4-FFF2-40B4-BE49-F238E27FC236}">
                  <a16:creationId xmlns:a16="http://schemas.microsoft.com/office/drawing/2014/main" id="{61B2C49D-FC0C-F06B-B7AF-E575FDAD2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3517" y="1524016"/>
              <a:ext cx="704124" cy="704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832B8894-8729-7CC9-181D-D4D860F0EFD5}"/>
                </a:ext>
              </a:extLst>
            </p:cNvPr>
            <p:cNvSpPr txBox="1"/>
            <p:nvPr/>
          </p:nvSpPr>
          <p:spPr>
            <a:xfrm>
              <a:off x="8828987" y="2204473"/>
              <a:ext cx="15719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血液が付着したおむつ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BCA0D18-25C0-739A-166D-4CBA48CA620B}"/>
              </a:ext>
            </a:extLst>
          </p:cNvPr>
          <p:cNvGrpSpPr/>
          <p:nvPr/>
        </p:nvGrpSpPr>
        <p:grpSpPr>
          <a:xfrm>
            <a:off x="3327689" y="3534070"/>
            <a:ext cx="934379" cy="965956"/>
            <a:chOff x="7821279" y="1438030"/>
            <a:chExt cx="973929" cy="1036401"/>
          </a:xfrm>
        </p:grpSpPr>
        <p:pic>
          <p:nvPicPr>
            <p:cNvPr id="2060" name="Picture 12" descr="採血管のイラスト">
              <a:extLst>
                <a:ext uri="{FF2B5EF4-FFF2-40B4-BE49-F238E27FC236}">
                  <a16:creationId xmlns:a16="http://schemas.microsoft.com/office/drawing/2014/main" id="{15215159-111D-E6E0-B25C-D30344594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080" y="1438030"/>
              <a:ext cx="712706" cy="712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236D206-2CBA-5C46-A1B1-98F8096FAC79}"/>
                </a:ext>
              </a:extLst>
            </p:cNvPr>
            <p:cNvSpPr txBox="1"/>
            <p:nvPr/>
          </p:nvSpPr>
          <p:spPr>
            <a:xfrm>
              <a:off x="7821279" y="2220514"/>
              <a:ext cx="973929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血液など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2C0F1F0A-83B2-C177-5CD4-87A370A192E9}"/>
              </a:ext>
            </a:extLst>
          </p:cNvPr>
          <p:cNvGrpSpPr/>
          <p:nvPr/>
        </p:nvGrpSpPr>
        <p:grpSpPr>
          <a:xfrm>
            <a:off x="6060958" y="3123417"/>
            <a:ext cx="1140587" cy="1104222"/>
            <a:chOff x="6261324" y="1344586"/>
            <a:chExt cx="1140587" cy="1104222"/>
          </a:xfrm>
        </p:grpSpPr>
        <p:pic>
          <p:nvPicPr>
            <p:cNvPr id="2058" name="Picture 10" descr="血液パック・輸血パックのイラスト">
              <a:extLst>
                <a:ext uri="{FF2B5EF4-FFF2-40B4-BE49-F238E27FC236}">
                  <a16:creationId xmlns:a16="http://schemas.microsoft.com/office/drawing/2014/main" id="{61B89298-5791-AF7A-67DD-784A10CE7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623" y="1344586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89EE74A-B380-803A-BC94-CA05938A4E6F}"/>
                </a:ext>
              </a:extLst>
            </p:cNvPr>
            <p:cNvSpPr txBox="1"/>
            <p:nvPr/>
          </p:nvSpPr>
          <p:spPr>
            <a:xfrm>
              <a:off x="6261324" y="2194892"/>
              <a:ext cx="11405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輸血の空ボトル</a:t>
              </a:r>
              <a:endParaRPr kumimoji="1" lang="ja-JP" altLang="en-US" sz="105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23EFA1C-A50E-CF7F-6664-60BD20CF4BB3}"/>
              </a:ext>
            </a:extLst>
          </p:cNvPr>
          <p:cNvGrpSpPr/>
          <p:nvPr/>
        </p:nvGrpSpPr>
        <p:grpSpPr>
          <a:xfrm>
            <a:off x="10191299" y="2736422"/>
            <a:ext cx="1564156" cy="1512171"/>
            <a:chOff x="4659767" y="1020834"/>
            <a:chExt cx="1834978" cy="1424367"/>
          </a:xfrm>
        </p:grpSpPr>
        <p:pic>
          <p:nvPicPr>
            <p:cNvPr id="2054" name="Picture 6" descr="新生児用おむつのイラスト">
              <a:extLst>
                <a:ext uri="{FF2B5EF4-FFF2-40B4-BE49-F238E27FC236}">
                  <a16:creationId xmlns:a16="http://schemas.microsoft.com/office/drawing/2014/main" id="{DB4C8857-4B1A-BE36-E7FF-5C398DD72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767" y="1020834"/>
              <a:ext cx="1339491" cy="1339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7880305-E465-45F2-65E3-9BE8B21CF41B}"/>
                </a:ext>
              </a:extLst>
            </p:cNvPr>
            <p:cNvSpPr txBox="1"/>
            <p:nvPr/>
          </p:nvSpPr>
          <p:spPr>
            <a:xfrm>
              <a:off x="4715417" y="2206029"/>
              <a:ext cx="1779328" cy="23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感染性のないおむつ</a:t>
              </a: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4F0F6B7E-DD8F-D4E7-5666-D16333765BAD}"/>
              </a:ext>
            </a:extLst>
          </p:cNvPr>
          <p:cNvGrpSpPr/>
          <p:nvPr/>
        </p:nvGrpSpPr>
        <p:grpSpPr>
          <a:xfrm>
            <a:off x="8644922" y="3529504"/>
            <a:ext cx="1149728" cy="1095485"/>
            <a:chOff x="3378525" y="1251988"/>
            <a:chExt cx="1149728" cy="1095485"/>
          </a:xfrm>
        </p:grpSpPr>
        <p:pic>
          <p:nvPicPr>
            <p:cNvPr id="2052" name="Picture 4" descr="バイアルのイラスト">
              <a:extLst>
                <a:ext uri="{FF2B5EF4-FFF2-40B4-BE49-F238E27FC236}">
                  <a16:creationId xmlns:a16="http://schemas.microsoft.com/office/drawing/2014/main" id="{45C45F82-07AA-CE35-3CE1-CDC28B608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525" y="1251988"/>
              <a:ext cx="993536" cy="993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279B366D-85F7-F46A-78D8-142AED0A5323}"/>
                </a:ext>
              </a:extLst>
            </p:cNvPr>
            <p:cNvSpPr txBox="1"/>
            <p:nvPr/>
          </p:nvSpPr>
          <p:spPr>
            <a:xfrm>
              <a:off x="3387666" y="2093557"/>
              <a:ext cx="11405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空のバイアル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4CD67E56-347B-970F-C211-6172D28942F3}"/>
              </a:ext>
            </a:extLst>
          </p:cNvPr>
          <p:cNvGrpSpPr/>
          <p:nvPr/>
        </p:nvGrpSpPr>
        <p:grpSpPr>
          <a:xfrm>
            <a:off x="1342199" y="3380107"/>
            <a:ext cx="883752" cy="920601"/>
            <a:chOff x="1791036" y="1295888"/>
            <a:chExt cx="1194588" cy="1079319"/>
          </a:xfrm>
        </p:grpSpPr>
        <p:pic>
          <p:nvPicPr>
            <p:cNvPr id="2050" name="Picture 2" descr="メスのイラスト（刃物）">
              <a:extLst>
                <a:ext uri="{FF2B5EF4-FFF2-40B4-BE49-F238E27FC236}">
                  <a16:creationId xmlns:a16="http://schemas.microsoft.com/office/drawing/2014/main" id="{93001A0A-4B7A-673B-CD89-D205F3938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91036" y="1295888"/>
              <a:ext cx="1017286" cy="1017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BFDD9834-E3CB-D74E-9E07-DD0D4F5B99EC}"/>
                </a:ext>
              </a:extLst>
            </p:cNvPr>
            <p:cNvSpPr txBox="1"/>
            <p:nvPr/>
          </p:nvSpPr>
          <p:spPr>
            <a:xfrm>
              <a:off x="1845037" y="2077514"/>
              <a:ext cx="1140587" cy="29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メスの刃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013C67E4-D26A-A7BF-B4FE-E9AF08AF3DAC}"/>
              </a:ext>
            </a:extLst>
          </p:cNvPr>
          <p:cNvGrpSpPr/>
          <p:nvPr/>
        </p:nvGrpSpPr>
        <p:grpSpPr>
          <a:xfrm>
            <a:off x="7490540" y="3447799"/>
            <a:ext cx="1140587" cy="1238812"/>
            <a:chOff x="440765" y="1175988"/>
            <a:chExt cx="1140587" cy="1238812"/>
          </a:xfrm>
        </p:grpSpPr>
        <p:pic>
          <p:nvPicPr>
            <p:cNvPr id="2056" name="Picture 8" descr="生食バッグのイラスト">
              <a:extLst>
                <a:ext uri="{FF2B5EF4-FFF2-40B4-BE49-F238E27FC236}">
                  <a16:creationId xmlns:a16="http://schemas.microsoft.com/office/drawing/2014/main" id="{EFFE609F-9B98-43BE-549A-EF020F8B3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89" y="1175988"/>
              <a:ext cx="1044527" cy="1044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76FD67C-6F7E-F711-30F7-5390B2B4A268}"/>
                </a:ext>
              </a:extLst>
            </p:cNvPr>
            <p:cNvSpPr txBox="1"/>
            <p:nvPr/>
          </p:nvSpPr>
          <p:spPr>
            <a:xfrm>
              <a:off x="440765" y="2160884"/>
              <a:ext cx="11405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空のプラボトル</a:t>
              </a: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D43E48-B2F6-09C9-E9C3-054E49D2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42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廃棄物の分別例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ED2C420-A4FC-F263-30D1-1E29433E7271}"/>
              </a:ext>
            </a:extLst>
          </p:cNvPr>
          <p:cNvGrpSpPr/>
          <p:nvPr/>
        </p:nvGrpSpPr>
        <p:grpSpPr>
          <a:xfrm>
            <a:off x="208539" y="2431824"/>
            <a:ext cx="11774922" cy="2883319"/>
            <a:chOff x="240432" y="2521580"/>
            <a:chExt cx="11774922" cy="2883319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F2BD36DA-AF78-81F0-52C0-510F29E7D824}"/>
                </a:ext>
              </a:extLst>
            </p:cNvPr>
            <p:cNvGrpSpPr/>
            <p:nvPr/>
          </p:nvGrpSpPr>
          <p:grpSpPr>
            <a:xfrm>
              <a:off x="7411346" y="2521581"/>
              <a:ext cx="2435378" cy="2883318"/>
              <a:chOff x="7365928" y="4519109"/>
              <a:chExt cx="1812591" cy="2099707"/>
            </a:xfrm>
            <a:noFill/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C2C2B98F-AE3E-5F97-2507-29501ACD1BCB}"/>
                  </a:ext>
                </a:extLst>
              </p:cNvPr>
              <p:cNvSpPr/>
              <p:nvPr/>
            </p:nvSpPr>
            <p:spPr>
              <a:xfrm>
                <a:off x="7365928" y="4519109"/>
                <a:ext cx="1812591" cy="20997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3613274-981D-E7CE-E294-494C1F1D72F0}"/>
                  </a:ext>
                </a:extLst>
              </p:cNvPr>
              <p:cNvSpPr/>
              <p:nvPr/>
            </p:nvSpPr>
            <p:spPr>
              <a:xfrm>
                <a:off x="7464083" y="4583352"/>
                <a:ext cx="1633883" cy="36764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非感染性廃棄物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5067ED49-F0F9-91FC-50FB-D448EEE39D22}"/>
                </a:ext>
              </a:extLst>
            </p:cNvPr>
            <p:cNvGrpSpPr/>
            <p:nvPr/>
          </p:nvGrpSpPr>
          <p:grpSpPr>
            <a:xfrm>
              <a:off x="9923535" y="2521580"/>
              <a:ext cx="2091819" cy="2878780"/>
              <a:chOff x="7406351" y="4519031"/>
              <a:chExt cx="1706252" cy="2071704"/>
            </a:xfrm>
            <a:noFill/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F52CFBE2-4A39-EE9A-3C6F-3B119C4088AA}"/>
                  </a:ext>
                </a:extLst>
              </p:cNvPr>
              <p:cNvSpPr/>
              <p:nvPr/>
            </p:nvSpPr>
            <p:spPr>
              <a:xfrm>
                <a:off x="7406351" y="4519031"/>
                <a:ext cx="1706252" cy="207170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24B7016-DE46-A8C3-5E0B-7497AE3801FF}"/>
                  </a:ext>
                </a:extLst>
              </p:cNvPr>
              <p:cNvSpPr/>
              <p:nvPr/>
            </p:nvSpPr>
            <p:spPr>
              <a:xfrm>
                <a:off x="7454826" y="4573450"/>
                <a:ext cx="1609301" cy="36764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b="1" dirty="0">
                    <a:solidFill>
                      <a:schemeClr val="tx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一般廃棄物</a:t>
                </a:r>
                <a:endParaRPr kumimoji="1" lang="ja-JP" altLang="en-US" b="1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7AD6A881-7BC4-5701-790E-E4C657414A82}"/>
                </a:ext>
              </a:extLst>
            </p:cNvPr>
            <p:cNvGrpSpPr/>
            <p:nvPr/>
          </p:nvGrpSpPr>
          <p:grpSpPr>
            <a:xfrm>
              <a:off x="240432" y="2537940"/>
              <a:ext cx="2299158" cy="2859145"/>
              <a:chOff x="433521" y="4662276"/>
              <a:chExt cx="1567302" cy="2100555"/>
            </a:xfrm>
            <a:noFill/>
          </p:grpSpPr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49DA91BF-803A-5C25-3E07-D99FDBBEDCC2}"/>
                  </a:ext>
                </a:extLst>
              </p:cNvPr>
              <p:cNvSpPr/>
              <p:nvPr/>
            </p:nvSpPr>
            <p:spPr>
              <a:xfrm>
                <a:off x="433521" y="4662276"/>
                <a:ext cx="1567302" cy="2100555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2DDC8F9-945B-325B-E6B5-20CC7F242F1A}"/>
                  </a:ext>
                </a:extLst>
              </p:cNvPr>
              <p:cNvSpPr txBox="1"/>
              <p:nvPr/>
            </p:nvSpPr>
            <p:spPr>
              <a:xfrm>
                <a:off x="1083296" y="4809796"/>
                <a:ext cx="822430" cy="2713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鋭利な物</a:t>
                </a:r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CC89CD63-73A7-E373-3717-5D6A188EFF1E}"/>
                </a:ext>
              </a:extLst>
            </p:cNvPr>
            <p:cNvGrpSpPr/>
            <p:nvPr/>
          </p:nvGrpSpPr>
          <p:grpSpPr>
            <a:xfrm>
              <a:off x="5093639" y="2541213"/>
              <a:ext cx="2237832" cy="2855873"/>
              <a:chOff x="5478713" y="4683265"/>
              <a:chExt cx="1731617" cy="2055219"/>
            </a:xfrm>
          </p:grpSpPr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EC7C0902-A9C7-7B34-57CF-F864E0E8F873}"/>
                  </a:ext>
                </a:extLst>
              </p:cNvPr>
              <p:cNvSpPr/>
              <p:nvPr/>
            </p:nvSpPr>
            <p:spPr>
              <a:xfrm>
                <a:off x="5478713" y="4683265"/>
                <a:ext cx="1713614" cy="205521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8FB42FC-7400-763C-F30F-0006663700DC}"/>
                  </a:ext>
                </a:extLst>
              </p:cNvPr>
              <p:cNvSpPr txBox="1"/>
              <p:nvPr/>
            </p:nvSpPr>
            <p:spPr>
              <a:xfrm>
                <a:off x="6131247" y="4752181"/>
                <a:ext cx="1079083" cy="265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固形状の物</a:t>
                </a:r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C635EB68-E36C-E2AC-2944-7BCB7D0F2036}"/>
                </a:ext>
              </a:extLst>
            </p:cNvPr>
            <p:cNvGrpSpPr/>
            <p:nvPr/>
          </p:nvGrpSpPr>
          <p:grpSpPr>
            <a:xfrm>
              <a:off x="2620223" y="2541214"/>
              <a:ext cx="2564267" cy="2863681"/>
              <a:chOff x="2929753" y="4676298"/>
              <a:chExt cx="1819473" cy="2074991"/>
            </a:xfrm>
            <a:noFill/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229386A6-530C-DB06-97BC-2AB3B439CF6B}"/>
                  </a:ext>
                </a:extLst>
              </p:cNvPr>
              <p:cNvSpPr/>
              <p:nvPr/>
            </p:nvSpPr>
            <p:spPr>
              <a:xfrm>
                <a:off x="2929753" y="4676298"/>
                <a:ext cx="1681827" cy="207499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5F1CC618-FBE7-8976-72AE-BBC4BB8034A6}"/>
                  </a:ext>
                </a:extLst>
              </p:cNvPr>
              <p:cNvSpPr txBox="1"/>
              <p:nvPr/>
            </p:nvSpPr>
            <p:spPr>
              <a:xfrm>
                <a:off x="3358664" y="4728034"/>
                <a:ext cx="1390562" cy="46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液状または</a:t>
                </a:r>
                <a:endParaRPr kumimoji="1" lang="en-US" altLang="ja-JP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泥状の物</a:t>
                </a:r>
              </a:p>
            </p:txBody>
          </p:sp>
        </p:grp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2590F48B-90A9-FBA4-5B3E-114A39C5D890}"/>
              </a:ext>
            </a:extLst>
          </p:cNvPr>
          <p:cNvGrpSpPr/>
          <p:nvPr/>
        </p:nvGrpSpPr>
        <p:grpSpPr>
          <a:xfrm>
            <a:off x="10626295" y="4112208"/>
            <a:ext cx="1119096" cy="1202933"/>
            <a:chOff x="10566952" y="1371689"/>
            <a:chExt cx="1119096" cy="1202933"/>
          </a:xfrm>
        </p:grpSpPr>
        <p:pic>
          <p:nvPicPr>
            <p:cNvPr id="2068" name="Picture 20" descr="お弁当箱のゴミのイラスト">
              <a:extLst>
                <a:ext uri="{FF2B5EF4-FFF2-40B4-BE49-F238E27FC236}">
                  <a16:creationId xmlns:a16="http://schemas.microsoft.com/office/drawing/2014/main" id="{EF7EF589-433E-823F-9AD7-201570E97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952" y="1371689"/>
              <a:ext cx="1119096" cy="1119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8E497305-7C5B-B94D-C9E4-1A0572657B24}"/>
                </a:ext>
              </a:extLst>
            </p:cNvPr>
            <p:cNvSpPr txBox="1"/>
            <p:nvPr/>
          </p:nvSpPr>
          <p:spPr>
            <a:xfrm>
              <a:off x="10670093" y="2320706"/>
              <a:ext cx="10059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お弁当の容器</a:t>
              </a:r>
            </a:p>
          </p:txBody>
        </p:sp>
      </p:grp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716AF0F-0394-6F8E-BD55-B99F0A5EE899}"/>
              </a:ext>
            </a:extLst>
          </p:cNvPr>
          <p:cNvCxnSpPr/>
          <p:nvPr/>
        </p:nvCxnSpPr>
        <p:spPr>
          <a:xfrm>
            <a:off x="2475042" y="859123"/>
            <a:ext cx="75682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04BAE03-EA15-C0F4-A101-BC59C460AD4F}"/>
              </a:ext>
            </a:extLst>
          </p:cNvPr>
          <p:cNvGrpSpPr/>
          <p:nvPr/>
        </p:nvGrpSpPr>
        <p:grpSpPr>
          <a:xfrm>
            <a:off x="324644" y="3756755"/>
            <a:ext cx="1092484" cy="915924"/>
            <a:chOff x="441007" y="2815225"/>
            <a:chExt cx="1092484" cy="915924"/>
          </a:xfrm>
        </p:grpSpPr>
        <p:pic>
          <p:nvPicPr>
            <p:cNvPr id="9" name="Picture 2" descr="翼状針のイラスト">
              <a:extLst>
                <a:ext uri="{FF2B5EF4-FFF2-40B4-BE49-F238E27FC236}">
                  <a16:creationId xmlns:a16="http://schemas.microsoft.com/office/drawing/2014/main" id="{18FB0268-D8EE-9A1F-8C9E-84E9D49A9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07" y="2815225"/>
              <a:ext cx="879738" cy="87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264CA8D-9FE0-FEA6-BECA-CC20D026BA56}"/>
                </a:ext>
              </a:extLst>
            </p:cNvPr>
            <p:cNvSpPr txBox="1"/>
            <p:nvPr/>
          </p:nvSpPr>
          <p:spPr>
            <a:xfrm>
              <a:off x="689689" y="3477233"/>
              <a:ext cx="8438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翼状針</a:t>
              </a:r>
            </a:p>
          </p:txBody>
        </p:sp>
      </p:grpSp>
      <p:pic>
        <p:nvPicPr>
          <p:cNvPr id="19" name="Picture 8" descr="バイオハザードマーク（黄色）のイラスト">
            <a:extLst>
              <a:ext uri="{FF2B5EF4-FFF2-40B4-BE49-F238E27FC236}">
                <a16:creationId xmlns:a16="http://schemas.microsoft.com/office/drawing/2014/main" id="{809DF148-16DA-E32F-06DA-8CB8BBF9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7" y="2534041"/>
            <a:ext cx="657087" cy="65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バイオハザードマーク（赤）のイラスト">
            <a:extLst>
              <a:ext uri="{FF2B5EF4-FFF2-40B4-BE49-F238E27FC236}">
                <a16:creationId xmlns:a16="http://schemas.microsoft.com/office/drawing/2014/main" id="{1E02A83A-75BE-6088-AA38-DAAE85B8E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76" y="2508679"/>
            <a:ext cx="683765" cy="6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バイオハザードマーク（オレンジ）のイラスト">
            <a:extLst>
              <a:ext uri="{FF2B5EF4-FFF2-40B4-BE49-F238E27FC236}">
                <a16:creationId xmlns:a16="http://schemas.microsoft.com/office/drawing/2014/main" id="{47D7CA4B-8598-0CF7-AFAC-B10DBFE6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26" y="2539791"/>
            <a:ext cx="645481" cy="6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79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31D84-919A-68A2-8F4A-750C78A3F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993EE3-4CFD-4BE4-4E46-C5414458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1489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感染性廃棄物容器に入れることができない物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02E4EBF-603C-0AB5-DA31-819AAD0826CE}"/>
              </a:ext>
            </a:extLst>
          </p:cNvPr>
          <p:cNvCxnSpPr>
            <a:cxnSpLocks/>
          </p:cNvCxnSpPr>
          <p:nvPr/>
        </p:nvCxnSpPr>
        <p:spPr>
          <a:xfrm>
            <a:off x="867673" y="1012166"/>
            <a:ext cx="1045665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40F8AE-78CB-2C47-E2FB-1E07D6D799EA}"/>
              </a:ext>
            </a:extLst>
          </p:cNvPr>
          <p:cNvSpPr txBox="1"/>
          <p:nvPr/>
        </p:nvSpPr>
        <p:spPr>
          <a:xfrm>
            <a:off x="808726" y="1929875"/>
            <a:ext cx="105156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スプレー缶、バッテリーなどの引火性、爆発性のある廃棄物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放射性物質を含む廃棄物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混合することで化学変化がある廃棄物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単独でも危険性を有する廃棄物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水銀体温計、水銀血圧計などの有害物質を含む廃棄物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DC77D7-F020-B412-2894-54359C8FB6E7}"/>
              </a:ext>
            </a:extLst>
          </p:cNvPr>
          <p:cNvSpPr txBox="1"/>
          <p:nvPr/>
        </p:nvSpPr>
        <p:spPr>
          <a:xfrm>
            <a:off x="1759789" y="5198853"/>
            <a:ext cx="5963728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処理の過程での事故を防止するため</a:t>
            </a:r>
          </a:p>
        </p:txBody>
      </p:sp>
      <p:pic>
        <p:nvPicPr>
          <p:cNvPr id="1026" name="Picture 2" descr="ヘアスプレーのイラスト">
            <a:extLst>
              <a:ext uri="{FF2B5EF4-FFF2-40B4-BE49-F238E27FC236}">
                <a16:creationId xmlns:a16="http://schemas.microsoft.com/office/drawing/2014/main" id="{A2DE1870-B4C9-0ACC-5B07-FEA3C811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704" y="487057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火の利用NGのマーク">
            <a:extLst>
              <a:ext uri="{FF2B5EF4-FFF2-40B4-BE49-F238E27FC236}">
                <a16:creationId xmlns:a16="http://schemas.microsoft.com/office/drawing/2014/main" id="{828197F3-197B-7CCA-E563-2434F0CB4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85" y="4928558"/>
            <a:ext cx="1719532" cy="17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3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8F90B-0B09-0D1E-606A-0F718098C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A19D2-22E0-FCC4-A7C9-46641AF0C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42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感染性廃棄物の施設内における移動と保管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81180D-83E7-8D2F-1013-CD2CAE22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83" y="1504258"/>
            <a:ext cx="11271848" cy="4189176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施設内での移動は、蓋の付いた容器に入れカートなどを使用する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施設内での保管は、極力短時間とする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9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保管場所は、関係者以外が立ち入ることができない場所にする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9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感染性廃棄物は他の廃棄物と区別して保管する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感染性廃棄物の存在を表示し、取扱注意等の表示をする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3ECE1EC-EFF8-F1A9-5D22-DACA68A74026}"/>
              </a:ext>
            </a:extLst>
          </p:cNvPr>
          <p:cNvCxnSpPr>
            <a:cxnSpLocks/>
          </p:cNvCxnSpPr>
          <p:nvPr/>
        </p:nvCxnSpPr>
        <p:spPr>
          <a:xfrm>
            <a:off x="879894" y="859123"/>
            <a:ext cx="104739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81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1759-E1F9-3A7A-AB17-8367E7620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870D2-29EB-5453-343F-6E0C4DE7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08" y="356010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本日の内容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614E75-A37E-1859-4AE3-B9226E8C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188" y="2245881"/>
            <a:ext cx="7712641" cy="20558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廃棄物の種類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医療関係機関等で排出される廃棄物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感染性廃棄物の管理</a:t>
            </a: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3745A84-8031-DC8F-432B-7BE26CBFBC69}"/>
              </a:ext>
            </a:extLst>
          </p:cNvPr>
          <p:cNvCxnSpPr/>
          <p:nvPr/>
        </p:nvCxnSpPr>
        <p:spPr>
          <a:xfrm>
            <a:off x="2363638" y="1178944"/>
            <a:ext cx="75682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15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43756-B9BA-AC72-C67C-8F46F2DA2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73B68A-BCCA-F6A4-4841-73787885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42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ある日のラウンドで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373CAFB-63CE-A710-AA7B-8C2A779D4A27}"/>
              </a:ext>
            </a:extLst>
          </p:cNvPr>
          <p:cNvCxnSpPr>
            <a:cxnSpLocks/>
          </p:cNvCxnSpPr>
          <p:nvPr/>
        </p:nvCxnSpPr>
        <p:spPr>
          <a:xfrm>
            <a:off x="1213449" y="886119"/>
            <a:ext cx="98283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83CC56EE-CAFE-0CC8-84F5-81010F610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2" y="2450526"/>
            <a:ext cx="3538846" cy="26541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9287F0B-B262-BC77-5773-F844ED5F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11362"/>
          <a:stretch/>
        </p:blipFill>
        <p:spPr>
          <a:xfrm>
            <a:off x="4214820" y="2450524"/>
            <a:ext cx="3762360" cy="2583111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BA4E5A50-8DC1-14D0-349B-583DE07F6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r="-2808" b="2"/>
          <a:stretch/>
        </p:blipFill>
        <p:spPr bwMode="auto">
          <a:xfrm>
            <a:off x="8193152" y="2450526"/>
            <a:ext cx="3587787" cy="26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09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488E4-7806-530E-E880-A278FA061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C16F52-3E31-2A07-CFC8-17C38F82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84"/>
            <a:ext cx="10515600" cy="52052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最後に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34C1A1-7390-8A65-3972-D789E6431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75" y="1358285"/>
            <a:ext cx="11569168" cy="5175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廃棄物の処理に関わる人が、感染のリスクを負うことが無いように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分別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は、正しく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梱包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は、性状に応じた容器を選択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表示は、一目でわかるように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移送は、蓋はしっかりしめて、カートなどを使用して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保管は、関係者以外が立ち入ることができない場所で極力短時間に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50CF252-67E7-E741-E448-83A1B998268A}"/>
              </a:ext>
            </a:extLst>
          </p:cNvPr>
          <p:cNvCxnSpPr/>
          <p:nvPr/>
        </p:nvCxnSpPr>
        <p:spPr>
          <a:xfrm>
            <a:off x="2457789" y="795862"/>
            <a:ext cx="75682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B574A7A-FEC3-15E3-DCFD-72649C0E2BB4}"/>
              </a:ext>
            </a:extLst>
          </p:cNvPr>
          <p:cNvSpPr txBox="1">
            <a:spLocks/>
          </p:cNvSpPr>
          <p:nvPr/>
        </p:nvSpPr>
        <p:spPr>
          <a:xfrm>
            <a:off x="1116244" y="4848692"/>
            <a:ext cx="11271849" cy="2426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039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BA23B0-3FB2-AED3-F559-4A72DC8CC242}"/>
              </a:ext>
            </a:extLst>
          </p:cNvPr>
          <p:cNvSpPr txBox="1"/>
          <p:nvPr/>
        </p:nvSpPr>
        <p:spPr>
          <a:xfrm>
            <a:off x="2271623" y="355623"/>
            <a:ext cx="644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引用・参考文献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85D1B0-0CFF-39E8-B0F2-F9BAB7FA4C78}"/>
              </a:ext>
            </a:extLst>
          </p:cNvPr>
          <p:cNvSpPr txBox="1"/>
          <p:nvPr/>
        </p:nvSpPr>
        <p:spPr>
          <a:xfrm>
            <a:off x="653430" y="1785611"/>
            <a:ext cx="10779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廃棄物処理法に基づく感染性廃棄物処理マニュアル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月環境省環境再生・資源循環局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環境省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HP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北九州市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HP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F00BF7D1-3760-5231-FB26-0BCC3CC3DFD5}"/>
              </a:ext>
            </a:extLst>
          </p:cNvPr>
          <p:cNvCxnSpPr>
            <a:cxnSpLocks/>
          </p:cNvCxnSpPr>
          <p:nvPr/>
        </p:nvCxnSpPr>
        <p:spPr>
          <a:xfrm>
            <a:off x="2724140" y="1191510"/>
            <a:ext cx="55532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35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09FE1-4EB9-9D0F-B876-DDAC2350F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DD7064-B91F-FE84-2106-BB0F465F16EC}"/>
              </a:ext>
            </a:extLst>
          </p:cNvPr>
          <p:cNvSpPr txBox="1"/>
          <p:nvPr/>
        </p:nvSpPr>
        <p:spPr>
          <a:xfrm>
            <a:off x="2378153" y="2986281"/>
            <a:ext cx="7626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ご清聴ありがとうございました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6151ED-6F34-30C6-9C13-93A780D8B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1" t="-242" r="537" b="16097"/>
          <a:stretch/>
        </p:blipFill>
        <p:spPr bwMode="auto">
          <a:xfrm>
            <a:off x="8416031" y="4234650"/>
            <a:ext cx="2734320" cy="1544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6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950FE-6F6B-9AA1-A3F3-96010B256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32F7F1-EF2B-1E3E-49F5-BFADB587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438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廃棄物の種類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ACEF8C-466D-E201-4C91-357EC5A09B7B}"/>
              </a:ext>
            </a:extLst>
          </p:cNvPr>
          <p:cNvSpPr/>
          <p:nvPr/>
        </p:nvSpPr>
        <p:spPr>
          <a:xfrm>
            <a:off x="490194" y="3072204"/>
            <a:ext cx="1423448" cy="857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6E7A93-919F-952A-C482-7B2C7392073C}"/>
              </a:ext>
            </a:extLst>
          </p:cNvPr>
          <p:cNvSpPr/>
          <p:nvPr/>
        </p:nvSpPr>
        <p:spPr>
          <a:xfrm>
            <a:off x="4961245" y="3038297"/>
            <a:ext cx="6381055" cy="857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特別管理一般廃棄物</a:t>
            </a:r>
            <a:endParaRPr kumimoji="1"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毒性、爆発性、感染性があるもの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E7C049F-0503-6A46-8724-5E48FE059687}"/>
              </a:ext>
            </a:extLst>
          </p:cNvPr>
          <p:cNvSpPr/>
          <p:nvPr/>
        </p:nvSpPr>
        <p:spPr>
          <a:xfrm>
            <a:off x="4988204" y="5468355"/>
            <a:ext cx="7058203" cy="857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特別管理産業廃棄物</a:t>
            </a:r>
            <a:endParaRPr kumimoji="1"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廃油、廃酸・廃アルカリ、感染性産業廃棄物など</a:t>
            </a:r>
            <a:endParaRPr kumimoji="1"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8B211BF-2905-8056-1ECC-D59085FD98F6}"/>
              </a:ext>
            </a:extLst>
          </p:cNvPr>
          <p:cNvCxnSpPr>
            <a:cxnSpLocks/>
            <a:stCxn id="4" idx="3"/>
            <a:endCxn id="23" idx="1"/>
          </p:cNvCxnSpPr>
          <p:nvPr/>
        </p:nvCxnSpPr>
        <p:spPr>
          <a:xfrm flipV="1">
            <a:off x="1913642" y="1773909"/>
            <a:ext cx="1348812" cy="17272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6059553-A731-D441-3A18-C1D5EEC3584A}"/>
              </a:ext>
            </a:extLst>
          </p:cNvPr>
          <p:cNvSpPr/>
          <p:nvPr/>
        </p:nvSpPr>
        <p:spPr>
          <a:xfrm>
            <a:off x="3262454" y="1092134"/>
            <a:ext cx="4652466" cy="1363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一般廃棄物</a:t>
            </a:r>
            <a:endParaRPr kumimoji="1"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産業廃棄物以外の廃棄物</a:t>
            </a:r>
            <a:endParaRPr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例）家庭ごみなど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840A2F5-19D4-0CCB-B6E8-33E229C49E93}"/>
              </a:ext>
            </a:extLst>
          </p:cNvPr>
          <p:cNvSpPr/>
          <p:nvPr/>
        </p:nvSpPr>
        <p:spPr>
          <a:xfrm>
            <a:off x="3262454" y="4083739"/>
            <a:ext cx="4777249" cy="12309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産業廃棄物</a:t>
            </a:r>
            <a:endParaRPr kumimoji="1"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事業活動によって生じた廃棄物のうち法令で定められた</a:t>
            </a:r>
            <a:r>
              <a:rPr lang="en-US" altLang="ja-JP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種類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64D41194-A3ED-943F-ACBB-B6EC7F12CF6E}"/>
              </a:ext>
            </a:extLst>
          </p:cNvPr>
          <p:cNvCxnSpPr>
            <a:cxnSpLocks/>
            <a:stCxn id="4" idx="3"/>
            <a:endCxn id="24" idx="1"/>
          </p:cNvCxnSpPr>
          <p:nvPr/>
        </p:nvCxnSpPr>
        <p:spPr>
          <a:xfrm>
            <a:off x="1913642" y="3501124"/>
            <a:ext cx="1348812" cy="11980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コネクタ: カギ線 58">
            <a:extLst>
              <a:ext uri="{FF2B5EF4-FFF2-40B4-BE49-F238E27FC236}">
                <a16:creationId xmlns:a16="http://schemas.microsoft.com/office/drawing/2014/main" id="{0BA6A168-4E10-0440-2D9D-111FCDE9E26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25514" y="2492352"/>
            <a:ext cx="1045441" cy="972103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コネクタ: カギ線 59">
            <a:extLst>
              <a:ext uri="{FF2B5EF4-FFF2-40B4-BE49-F238E27FC236}">
                <a16:creationId xmlns:a16="http://schemas.microsoft.com/office/drawing/2014/main" id="{DD3F5677-D081-8570-D80E-BAB2A749BBF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79515" y="5124289"/>
            <a:ext cx="591358" cy="972103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39A6ECC-067C-B42A-E9E5-3937BBEB22E4}"/>
              </a:ext>
            </a:extLst>
          </p:cNvPr>
          <p:cNvCxnSpPr/>
          <p:nvPr/>
        </p:nvCxnSpPr>
        <p:spPr>
          <a:xfrm>
            <a:off x="2475042" y="859123"/>
            <a:ext cx="75682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4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0EA51-82F6-7A7D-DE03-1200C8BCF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33783-5064-A53E-5087-FAE22906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49" y="144754"/>
            <a:ext cx="9389096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医療関係機関等で排出される廃棄物①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BD727C2-31C4-E403-E368-7A00744E1C7E}"/>
              </a:ext>
            </a:extLst>
          </p:cNvPr>
          <p:cNvSpPr txBox="1"/>
          <p:nvPr/>
        </p:nvSpPr>
        <p:spPr>
          <a:xfrm>
            <a:off x="889003" y="1200525"/>
            <a:ext cx="10538281" cy="4108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一般廃棄物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産業廃棄物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医療行為等に伴って生ずる廃棄物のうち感染性以外の廃棄物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特別管理産業廃棄物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医療行為等に伴って生ずる感染性廃棄物など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9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158205E-7606-729C-BA68-BD01E0BFC42E}"/>
              </a:ext>
            </a:extLst>
          </p:cNvPr>
          <p:cNvCxnSpPr>
            <a:cxnSpLocks/>
          </p:cNvCxnSpPr>
          <p:nvPr/>
        </p:nvCxnSpPr>
        <p:spPr>
          <a:xfrm>
            <a:off x="1570008" y="925903"/>
            <a:ext cx="84941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A14322D-A09D-AA80-0D33-7E19CC4FBDE1}"/>
              </a:ext>
            </a:extLst>
          </p:cNvPr>
          <p:cNvSpPr/>
          <p:nvPr/>
        </p:nvSpPr>
        <p:spPr>
          <a:xfrm>
            <a:off x="3474185" y="2098110"/>
            <a:ext cx="2829464" cy="4083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非感染性廃棄物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3154980-CB2B-BCA8-D6FE-DEACF8383DA3}"/>
              </a:ext>
            </a:extLst>
          </p:cNvPr>
          <p:cNvSpPr/>
          <p:nvPr/>
        </p:nvSpPr>
        <p:spPr>
          <a:xfrm>
            <a:off x="4805836" y="3791261"/>
            <a:ext cx="2829464" cy="408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</a:t>
            </a:r>
            <a:endParaRPr kumimoji="1" lang="ja-JP" altLang="en-US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54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3DEB-E3B4-1E18-C263-0C37903A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149B7-BFC8-1D92-95D9-5F8D2059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42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医療関係機関等で排出される廃棄物②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D4C5CE-6FC7-4981-86D5-5769310C2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70" y="1334527"/>
            <a:ext cx="11191583" cy="39854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例）紙くず、厨芥、繊維くずなど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例）レントゲンフィルム、点滴のプラスティックボトルなど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ja-JP" altLang="en-US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例）臓器、使用済みの注射針、血液が付着したガーゼなど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ED4C5CE-6FC7-4981-86D5-5769310C26FE}"/>
              </a:ext>
            </a:extLst>
          </p:cNvPr>
          <p:cNvSpPr txBox="1">
            <a:spLocks/>
          </p:cNvSpPr>
          <p:nvPr/>
        </p:nvSpPr>
        <p:spPr>
          <a:xfrm>
            <a:off x="883079" y="2396606"/>
            <a:ext cx="10515600" cy="1861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C3AF2A8-4CC0-A151-2274-2D73DBBA4950}"/>
              </a:ext>
            </a:extLst>
          </p:cNvPr>
          <p:cNvCxnSpPr>
            <a:cxnSpLocks/>
          </p:cNvCxnSpPr>
          <p:nvPr/>
        </p:nvCxnSpPr>
        <p:spPr>
          <a:xfrm>
            <a:off x="994914" y="886119"/>
            <a:ext cx="1017916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967412-3E33-E33A-B0C2-B6328F15FE7E}"/>
              </a:ext>
            </a:extLst>
          </p:cNvPr>
          <p:cNvSpPr/>
          <p:nvPr/>
        </p:nvSpPr>
        <p:spPr>
          <a:xfrm>
            <a:off x="580847" y="2611081"/>
            <a:ext cx="2829464" cy="4083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非感染性廃棄物</a:t>
            </a:r>
            <a:endParaRPr kumimoji="1" lang="ja-JP" altLang="en-US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AB5FCAB-6A4F-94DB-9DD6-72AC00B5BB23}"/>
              </a:ext>
            </a:extLst>
          </p:cNvPr>
          <p:cNvSpPr/>
          <p:nvPr/>
        </p:nvSpPr>
        <p:spPr>
          <a:xfrm>
            <a:off x="580847" y="3887637"/>
            <a:ext cx="2829464" cy="408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</a:t>
            </a:r>
            <a:endParaRPr kumimoji="1" lang="ja-JP" altLang="en-US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E60DF5-7C74-2615-B129-72D26B5C802C}"/>
              </a:ext>
            </a:extLst>
          </p:cNvPr>
          <p:cNvSpPr/>
          <p:nvPr/>
        </p:nvSpPr>
        <p:spPr>
          <a:xfrm>
            <a:off x="419570" y="1324208"/>
            <a:ext cx="2406743" cy="408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一般廃棄物</a:t>
            </a:r>
            <a:endParaRPr kumimoji="1" lang="ja-JP" altLang="en-US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26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38AB3-2F1D-BE2F-16CD-05E1D1651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A6DE85-D072-6319-3CED-3E17668ED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42"/>
            <a:ext cx="10515600" cy="69067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感染性廃棄物の判断の観点</a:t>
            </a: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35074994-2471-59EC-FCFF-32CFB54BFB75}"/>
              </a:ext>
            </a:extLst>
          </p:cNvPr>
          <p:cNvSpPr/>
          <p:nvPr/>
        </p:nvSpPr>
        <p:spPr>
          <a:xfrm>
            <a:off x="7435969" y="2756859"/>
            <a:ext cx="4556905" cy="1581509"/>
          </a:xfrm>
          <a:prstGeom prst="wedgeRoundRectCallout">
            <a:avLst>
              <a:gd name="adj1" fmla="val -49401"/>
              <a:gd name="adj2" fmla="val 97409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何の感染症か</a:t>
            </a:r>
            <a:endParaRPr kumimoji="1"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（感染症の種類の観点）</a:t>
            </a:r>
            <a:endParaRPr kumimoji="1" lang="ja-JP" altLang="en-US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E36040E7-B216-4A80-73AF-AA1D2FB6F357}"/>
              </a:ext>
            </a:extLst>
          </p:cNvPr>
          <p:cNvSpPr/>
          <p:nvPr/>
        </p:nvSpPr>
        <p:spPr>
          <a:xfrm>
            <a:off x="488830" y="2756859"/>
            <a:ext cx="3766147" cy="1500915"/>
          </a:xfrm>
          <a:prstGeom prst="wedgeRoundRectCallout">
            <a:avLst>
              <a:gd name="adj1" fmla="val 62583"/>
              <a:gd name="adj2" fmla="val 119445"/>
              <a:gd name="adj3" fmla="val 16667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どのような物なのか</a:t>
            </a:r>
            <a:endParaRPr kumimoji="1"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（形状の観点）</a:t>
            </a:r>
            <a:endParaRPr kumimoji="1" lang="ja-JP" altLang="en-US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6AE6222E-DE21-13D4-892A-7E9B72519BD3}"/>
              </a:ext>
            </a:extLst>
          </p:cNvPr>
          <p:cNvSpPr/>
          <p:nvPr/>
        </p:nvSpPr>
        <p:spPr>
          <a:xfrm>
            <a:off x="3807125" y="1084649"/>
            <a:ext cx="4968815" cy="1581509"/>
          </a:xfrm>
          <a:prstGeom prst="wedgeRoundRectCallout">
            <a:avLst>
              <a:gd name="adj1" fmla="val -15454"/>
              <a:gd name="adj2" fmla="val 108576"/>
              <a:gd name="adj3" fmla="val 16667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どこから排出された物なのか</a:t>
            </a:r>
            <a:endParaRPr kumimoji="1"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（排出場所の観点）</a:t>
            </a:r>
            <a:endParaRPr kumimoji="1" lang="ja-JP" altLang="en-US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26" name="Picture 2" descr="ナースキャップのない女性看護師のイラスト「ひらめいた」">
            <a:extLst>
              <a:ext uri="{FF2B5EF4-FFF2-40B4-BE49-F238E27FC236}">
                <a16:creationId xmlns:a16="http://schemas.microsoft.com/office/drawing/2014/main" id="{45C0D21F-1490-BF8A-B06A-982D643A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96" y="4338368"/>
            <a:ext cx="1795553" cy="24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9C72A30-0888-5304-C9AE-92FB3A696FE3}"/>
              </a:ext>
            </a:extLst>
          </p:cNvPr>
          <p:cNvCxnSpPr/>
          <p:nvPr/>
        </p:nvCxnSpPr>
        <p:spPr>
          <a:xfrm>
            <a:off x="2311879" y="886119"/>
            <a:ext cx="75682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37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3DEB-E3B4-1E18-C263-0C37903A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149B7-BFC8-1D92-95D9-5F8D2059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44"/>
            <a:ext cx="10515600" cy="690677"/>
          </a:xfrm>
          <a:ln w="2857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どのような物なのか（形状の観点）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83CEA65-5B62-58D1-1D6B-88DD8A7C8181}"/>
              </a:ext>
            </a:extLst>
          </p:cNvPr>
          <p:cNvCxnSpPr>
            <a:cxnSpLocks/>
          </p:cNvCxnSpPr>
          <p:nvPr/>
        </p:nvCxnSpPr>
        <p:spPr>
          <a:xfrm>
            <a:off x="1242204" y="954657"/>
            <a:ext cx="95465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D68EFE-44E4-8BAC-2F09-4A0B56DF3137}"/>
              </a:ext>
            </a:extLst>
          </p:cNvPr>
          <p:cNvSpPr txBox="1"/>
          <p:nvPr/>
        </p:nvSpPr>
        <p:spPr>
          <a:xfrm>
            <a:off x="414067" y="4557311"/>
            <a:ext cx="11519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＊次の廃棄物も感染性廃棄物と同等の取扱いとする。 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・外見上血液と見分けがつかない輸血用血液製剤等 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・血液等が付着していない鋭利なもの（破損したガラスくず等を含む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｡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 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A566223-D380-D78F-4DDC-80DD108E0B97}"/>
              </a:ext>
            </a:extLst>
          </p:cNvPr>
          <p:cNvSpPr txBox="1"/>
          <p:nvPr/>
        </p:nvSpPr>
        <p:spPr>
          <a:xfrm>
            <a:off x="552091" y="1538740"/>
            <a:ext cx="1138111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 血液、血清、血漿及び体液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精液を含む。）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 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病理廃棄物（臓器、組織、皮膚等）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 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病原微生物に関連した試験、検査等に用いられたもの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 血液等が付着している鋭利なもの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破損したガラスくず等を含む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｡)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2506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529D7-1561-3126-9D25-67243EA45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97CAC4-9AD4-853C-92D1-5B2C0A83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44" y="215770"/>
            <a:ext cx="11922711" cy="690677"/>
          </a:xfrm>
          <a:ln w="2857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どこから排出されたものなのか（排出場所の観点）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9CE0F13-A893-7B49-AC23-7291A28E586F}"/>
              </a:ext>
            </a:extLst>
          </p:cNvPr>
          <p:cNvCxnSpPr>
            <a:cxnSpLocks/>
          </p:cNvCxnSpPr>
          <p:nvPr/>
        </p:nvCxnSpPr>
        <p:spPr>
          <a:xfrm>
            <a:off x="230038" y="906447"/>
            <a:ext cx="115363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9F9440-4DBE-11E8-CA5F-F09C5EDAFF1A}"/>
              </a:ext>
            </a:extLst>
          </p:cNvPr>
          <p:cNvSpPr txBox="1"/>
          <p:nvPr/>
        </p:nvSpPr>
        <p:spPr>
          <a:xfrm>
            <a:off x="772063" y="1443486"/>
            <a:ext cx="1064787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感染症病床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結核病床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手術室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緊急外来室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集中治療室及び検査室において治療、検査等に使用された後、排出されたもの</a:t>
            </a:r>
          </a:p>
        </p:txBody>
      </p:sp>
    </p:spTree>
    <p:extLst>
      <p:ext uri="{BB962C8B-B14F-4D97-AF65-F5344CB8AC3E}">
        <p14:creationId xmlns:p14="http://schemas.microsoft.com/office/powerpoint/2010/main" val="375284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ED29D-3D05-8EEF-37EC-284654C8F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BBD85A-2F4F-F80D-9ABF-D7276AD8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44"/>
            <a:ext cx="10515600" cy="690677"/>
          </a:xfrm>
          <a:ln w="2857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何の感染症か（感染症の種類の観点）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6C0AAF2-A414-C9E6-8B5B-434B28852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25" y="1432665"/>
            <a:ext cx="11476749" cy="3068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①感染症法の一類、二類、三類感染症、新型インフルエンザ等感染症、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指定感染症及び新感染症の治療、検査等に使用された後、排出された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 </a:t>
            </a:r>
            <a:endParaRPr lang="en-US" altLang="ja-JP" sz="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②感染症法の四類及び五類感染症の治療、検査等に使用された後、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排出された医療器材等（ただし、紙おむつについては特定の感染症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に係るもの等に限る）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6057AE-82B2-742F-6A64-A2EEAAB6DE78}"/>
              </a:ext>
            </a:extLst>
          </p:cNvPr>
          <p:cNvSpPr txBox="1"/>
          <p:nvPr/>
        </p:nvSpPr>
        <p:spPr>
          <a:xfrm>
            <a:off x="3847381" y="6515249"/>
            <a:ext cx="8133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廃棄物処理法に基づく感染性廃棄物処理マニュアル（参考１）紙おむつについて</a:t>
            </a:r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P45-46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07F5543-1BCA-A663-7477-093989EEF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16188"/>
              </p:ext>
            </p:extLst>
          </p:nvPr>
        </p:nvGraphicFramePr>
        <p:xfrm>
          <a:off x="701336" y="4607174"/>
          <a:ext cx="1044014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0124">
                  <a:extLst>
                    <a:ext uri="{9D8B030D-6E8A-4147-A177-3AD203B41FA5}">
                      <a16:colId xmlns:a16="http://schemas.microsoft.com/office/drawing/2014/main" val="4206948680"/>
                    </a:ext>
                  </a:extLst>
                </a:gridCol>
                <a:gridCol w="8780016">
                  <a:extLst>
                    <a:ext uri="{9D8B030D-6E8A-4147-A177-3AD203B41FA5}">
                      <a16:colId xmlns:a16="http://schemas.microsoft.com/office/drawing/2014/main" val="3163017400"/>
                    </a:ext>
                  </a:extLst>
                </a:gridCol>
              </a:tblGrid>
              <a:tr h="754939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類感染症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黄熱、Ｑ熱、狂犬病、マラリア、野兎病、ウエストナイル熱、エキノコックス症、</a:t>
                      </a:r>
                      <a:endParaRPr lang="en-US" altLang="ja-JP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1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オウム病、回帰熱、キャサヌル森林病、コクシジオイデス症、ジカウイルス感染症など</a:t>
                      </a:r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7348"/>
                  </a:ext>
                </a:extLst>
              </a:tr>
              <a:tr h="880525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類感染症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インフルエンザ（鳥インフルエンザ及び新型インフルエンザ等感染症 を除く。）、ウイルス性肝炎（Ｅ型肝炎及びＡ型肝炎を除く。）、後天性 免疫不全症候群、性器クラミジア感染症、梅毒など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63382"/>
                  </a:ext>
                </a:extLst>
              </a:tr>
            </a:tbl>
          </a:graphicData>
        </a:graphic>
      </p:graphicFrame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64C5DAA-BAD1-EDA6-490E-56DDA2545DB9}"/>
              </a:ext>
            </a:extLst>
          </p:cNvPr>
          <p:cNvCxnSpPr>
            <a:cxnSpLocks/>
          </p:cNvCxnSpPr>
          <p:nvPr/>
        </p:nvCxnSpPr>
        <p:spPr>
          <a:xfrm>
            <a:off x="1242204" y="954657"/>
            <a:ext cx="95465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4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5500</TotalTime>
  <Words>1765</Words>
  <Application>Microsoft Office PowerPoint</Application>
  <PresentationFormat>ワイド画面</PresentationFormat>
  <Paragraphs>243</Paragraphs>
  <Slides>23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ＭＳ ゴシック</vt:lpstr>
      <vt:lpstr>游ゴシック</vt:lpstr>
      <vt:lpstr>游ゴシック Light</vt:lpstr>
      <vt:lpstr>Arial</vt:lpstr>
      <vt:lpstr>Office テーマ</vt:lpstr>
      <vt:lpstr>廃棄物の取り扱いについて</vt:lpstr>
      <vt:lpstr>本日の内容</vt:lpstr>
      <vt:lpstr>廃棄物の種類</vt:lpstr>
      <vt:lpstr>医療関係機関等で排出される廃棄物①</vt:lpstr>
      <vt:lpstr>医療関係機関等で排出される廃棄物②</vt:lpstr>
      <vt:lpstr>感染性廃棄物の判断の観点</vt:lpstr>
      <vt:lpstr>どのような物なのか（形状の観点）</vt:lpstr>
      <vt:lpstr>どこから排出されたものなのか（排出場所の観点）</vt:lpstr>
      <vt:lpstr>何の感染症か（感染症の種類の観点）</vt:lpstr>
      <vt:lpstr>感染性廃棄物の判断フロー</vt:lpstr>
      <vt:lpstr>感染性廃棄物の判断フローの注意書き</vt:lpstr>
      <vt:lpstr>感染性廃棄物の管理</vt:lpstr>
      <vt:lpstr>感染性廃棄物の分別</vt:lpstr>
      <vt:lpstr>感染性廃棄物の表示</vt:lpstr>
      <vt:lpstr>感染性廃棄物の梱包</vt:lpstr>
      <vt:lpstr>PowerPoint プレゼンテーション</vt:lpstr>
      <vt:lpstr>廃棄物の分別例</vt:lpstr>
      <vt:lpstr>感染性廃棄物容器に入れることができない物</vt:lpstr>
      <vt:lpstr>感染性廃棄物の施設内における移動と保管</vt:lpstr>
      <vt:lpstr>ある日のラウンドで</vt:lpstr>
      <vt:lpstr>最後に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s0426</dc:creator>
  <cp:lastModifiedBy>明石　啓一郎</cp:lastModifiedBy>
  <cp:revision>73</cp:revision>
  <dcterms:created xsi:type="dcterms:W3CDTF">2024-02-05T02:24:14Z</dcterms:created>
  <dcterms:modified xsi:type="dcterms:W3CDTF">2024-03-13T01:37:24Z</dcterms:modified>
</cp:coreProperties>
</file>