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tags/tag2.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3.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4.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81" r:id="rId3"/>
    <p:sldId id="319" r:id="rId4"/>
    <p:sldId id="284" r:id="rId5"/>
    <p:sldId id="409" r:id="rId6"/>
    <p:sldId id="376" r:id="rId7"/>
    <p:sldId id="349" r:id="rId8"/>
    <p:sldId id="396" r:id="rId9"/>
    <p:sldId id="412" r:id="rId10"/>
    <p:sldId id="400" r:id="rId11"/>
    <p:sldId id="369" r:id="rId12"/>
    <p:sldId id="381" r:id="rId13"/>
    <p:sldId id="291" r:id="rId14"/>
    <p:sldId id="385" r:id="rId15"/>
    <p:sldId id="386" r:id="rId16"/>
    <p:sldId id="384" r:id="rId17"/>
    <p:sldId id="329" r:id="rId18"/>
    <p:sldId id="403" r:id="rId19"/>
    <p:sldId id="371" r:id="rId20"/>
    <p:sldId id="413" r:id="rId21"/>
    <p:sldId id="404" r:id="rId22"/>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D95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86" autoAdjust="0"/>
    <p:restoredTop sz="62797" autoAdjust="0"/>
  </p:normalViewPr>
  <p:slideViewPr>
    <p:cSldViewPr snapToGrid="0">
      <p:cViewPr varScale="1">
        <p:scale>
          <a:sx n="54" d="100"/>
          <a:sy n="54" d="100"/>
        </p:scale>
        <p:origin x="1819" y="58"/>
      </p:cViewPr>
      <p:guideLst/>
    </p:cSldViewPr>
  </p:slideViewPr>
  <p:outlineViewPr>
    <p:cViewPr>
      <p:scale>
        <a:sx n="33" d="100"/>
        <a:sy n="33" d="100"/>
      </p:scale>
      <p:origin x="0" y="-1474"/>
    </p:cViewPr>
  </p:outlin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2DFB5E31-2AFD-4FCC-B856-5A6A707E5B12}" type="datetimeFigureOut">
              <a:rPr kumimoji="1" lang="ja-JP" altLang="en-US" smtClean="0"/>
              <a:t>2024/8/20</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318AF4FF-C992-4EB5-AC6A-6B0C21EAE34B}" type="slidenum">
              <a:rPr kumimoji="1" lang="ja-JP" altLang="en-US" smtClean="0"/>
              <a:t>‹#›</a:t>
            </a:fld>
            <a:endParaRPr kumimoji="1" lang="ja-JP" altLang="en-US"/>
          </a:p>
        </p:txBody>
      </p:sp>
    </p:spTree>
    <p:extLst>
      <p:ext uri="{BB962C8B-B14F-4D97-AF65-F5344CB8AC3E}">
        <p14:creationId xmlns:p14="http://schemas.microsoft.com/office/powerpoint/2010/main" val="245122889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18AF4FF-C992-4EB5-AC6A-6B0C21EAE34B}" type="slidenum">
              <a:rPr kumimoji="1" lang="ja-JP" altLang="en-US" smtClean="0"/>
              <a:t>1</a:t>
            </a:fld>
            <a:endParaRPr kumimoji="1" lang="ja-JP" altLang="en-US"/>
          </a:p>
        </p:txBody>
      </p:sp>
    </p:spTree>
    <p:extLst>
      <p:ext uri="{BB962C8B-B14F-4D97-AF65-F5344CB8AC3E}">
        <p14:creationId xmlns:p14="http://schemas.microsoft.com/office/powerpoint/2010/main" val="2430565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318AF4FF-C992-4EB5-AC6A-6B0C21EAE34B}" type="slidenum">
              <a:rPr kumimoji="1" lang="ja-JP" altLang="en-US" smtClean="0"/>
              <a:t>10</a:t>
            </a:fld>
            <a:endParaRPr kumimoji="1" lang="ja-JP" altLang="en-US"/>
          </a:p>
        </p:txBody>
      </p:sp>
    </p:spTree>
    <p:extLst>
      <p:ext uri="{BB962C8B-B14F-4D97-AF65-F5344CB8AC3E}">
        <p14:creationId xmlns:p14="http://schemas.microsoft.com/office/powerpoint/2010/main" val="34955234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F6192EB8-592F-48C9-8D29-143E3C63B5C4}" type="slidenum">
              <a:rPr kumimoji="1" lang="ja-JP" altLang="en-US" smtClean="0"/>
              <a:t>11</a:t>
            </a:fld>
            <a:endParaRPr kumimoji="1" lang="ja-JP" altLang="en-US"/>
          </a:p>
        </p:txBody>
      </p:sp>
    </p:spTree>
    <p:extLst>
      <p:ext uri="{BB962C8B-B14F-4D97-AF65-F5344CB8AC3E}">
        <p14:creationId xmlns:p14="http://schemas.microsoft.com/office/powerpoint/2010/main" val="13048472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F6192EB8-592F-48C9-8D29-143E3C63B5C4}" type="slidenum">
              <a:rPr kumimoji="1" lang="ja-JP" altLang="en-US" smtClean="0"/>
              <a:t>12</a:t>
            </a:fld>
            <a:endParaRPr kumimoji="1" lang="ja-JP" altLang="en-US"/>
          </a:p>
        </p:txBody>
      </p:sp>
    </p:spTree>
    <p:extLst>
      <p:ext uri="{BB962C8B-B14F-4D97-AF65-F5344CB8AC3E}">
        <p14:creationId xmlns:p14="http://schemas.microsoft.com/office/powerpoint/2010/main" val="37564041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318AF4FF-C992-4EB5-AC6A-6B0C21EAE34B}" type="slidenum">
              <a:rPr kumimoji="1" lang="ja-JP" altLang="en-US" smtClean="0"/>
              <a:t>13</a:t>
            </a:fld>
            <a:endParaRPr kumimoji="1" lang="ja-JP" altLang="en-US"/>
          </a:p>
        </p:txBody>
      </p:sp>
    </p:spTree>
    <p:extLst>
      <p:ext uri="{BB962C8B-B14F-4D97-AF65-F5344CB8AC3E}">
        <p14:creationId xmlns:p14="http://schemas.microsoft.com/office/powerpoint/2010/main" val="8288881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F6192EB8-592F-48C9-8D29-143E3C63B5C4}" type="slidenum">
              <a:rPr kumimoji="1" lang="ja-JP" altLang="en-US" smtClean="0"/>
              <a:t>14</a:t>
            </a:fld>
            <a:endParaRPr kumimoji="1" lang="ja-JP" altLang="en-US"/>
          </a:p>
        </p:txBody>
      </p:sp>
    </p:spTree>
    <p:extLst>
      <p:ext uri="{BB962C8B-B14F-4D97-AF65-F5344CB8AC3E}">
        <p14:creationId xmlns:p14="http://schemas.microsoft.com/office/powerpoint/2010/main" val="2969982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050" dirty="0">
              <a:latin typeface="メイリオ" panose="020B0604030504040204" pitchFamily="50" charset="-128"/>
              <a:ea typeface="メイリオ" panose="020B0604030504040204" pitchFamily="50" charset="-128"/>
            </a:endParaRPr>
          </a:p>
          <a:p>
            <a:endParaRPr kumimoji="1" lang="en-US" altLang="ja-JP" sz="1050"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318AF4FF-C992-4EB5-AC6A-6B0C21EAE34B}" type="slidenum">
              <a:rPr kumimoji="1" lang="ja-JP" altLang="en-US" smtClean="0"/>
              <a:t>15</a:t>
            </a:fld>
            <a:endParaRPr kumimoji="1" lang="ja-JP" altLang="en-US"/>
          </a:p>
        </p:txBody>
      </p:sp>
    </p:spTree>
    <p:extLst>
      <p:ext uri="{BB962C8B-B14F-4D97-AF65-F5344CB8AC3E}">
        <p14:creationId xmlns:p14="http://schemas.microsoft.com/office/powerpoint/2010/main" val="10374917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F6192EB8-592F-48C9-8D29-143E3C63B5C4}" type="slidenum">
              <a:rPr kumimoji="1" lang="ja-JP" altLang="en-US" smtClean="0"/>
              <a:t>16</a:t>
            </a:fld>
            <a:endParaRPr kumimoji="1" lang="ja-JP" altLang="en-US"/>
          </a:p>
        </p:txBody>
      </p:sp>
    </p:spTree>
    <p:extLst>
      <p:ext uri="{BB962C8B-B14F-4D97-AF65-F5344CB8AC3E}">
        <p14:creationId xmlns:p14="http://schemas.microsoft.com/office/powerpoint/2010/main" val="26733992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18AF4FF-C992-4EB5-AC6A-6B0C21EAE34B}" type="slidenum">
              <a:rPr kumimoji="1" lang="ja-JP" altLang="en-US" smtClean="0"/>
              <a:t>17</a:t>
            </a:fld>
            <a:endParaRPr kumimoji="1" lang="ja-JP" altLang="en-US"/>
          </a:p>
        </p:txBody>
      </p:sp>
    </p:spTree>
    <p:extLst>
      <p:ext uri="{BB962C8B-B14F-4D97-AF65-F5344CB8AC3E}">
        <p14:creationId xmlns:p14="http://schemas.microsoft.com/office/powerpoint/2010/main" val="37009859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18AF4FF-C992-4EB5-AC6A-6B0C21EAE34B}" type="slidenum">
              <a:rPr kumimoji="1" lang="ja-JP" altLang="en-US" smtClean="0"/>
              <a:t>18</a:t>
            </a:fld>
            <a:endParaRPr kumimoji="1" lang="ja-JP" altLang="en-US"/>
          </a:p>
        </p:txBody>
      </p:sp>
    </p:spTree>
    <p:extLst>
      <p:ext uri="{BB962C8B-B14F-4D97-AF65-F5344CB8AC3E}">
        <p14:creationId xmlns:p14="http://schemas.microsoft.com/office/powerpoint/2010/main" val="1068362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dirty="0">
              <a:solidFill>
                <a:schemeClr val="tx1"/>
              </a:solidFill>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6192EB8-592F-48C9-8D29-143E3C63B5C4}" type="slidenum">
              <a:rPr kumimoji="1" lang="ja-JP" altLang="en-US" smtClean="0"/>
              <a:t>19</a:t>
            </a:fld>
            <a:endParaRPr kumimoji="1" lang="ja-JP" altLang="en-US"/>
          </a:p>
        </p:txBody>
      </p:sp>
    </p:spTree>
    <p:extLst>
      <p:ext uri="{BB962C8B-B14F-4D97-AF65-F5344CB8AC3E}">
        <p14:creationId xmlns:p14="http://schemas.microsoft.com/office/powerpoint/2010/main" val="938112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18AF4FF-C992-4EB5-AC6A-6B0C21EAE34B}" type="slidenum">
              <a:rPr kumimoji="1" lang="ja-JP" altLang="en-US" smtClean="0"/>
              <a:t>2</a:t>
            </a:fld>
            <a:endParaRPr kumimoji="1" lang="ja-JP" altLang="en-US"/>
          </a:p>
        </p:txBody>
      </p:sp>
    </p:spTree>
    <p:extLst>
      <p:ext uri="{BB962C8B-B14F-4D97-AF65-F5344CB8AC3E}">
        <p14:creationId xmlns:p14="http://schemas.microsoft.com/office/powerpoint/2010/main" val="29474495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18AF4FF-C992-4EB5-AC6A-6B0C21EAE34B}" type="slidenum">
              <a:rPr kumimoji="1" lang="ja-JP" altLang="en-US" smtClean="0"/>
              <a:t>20</a:t>
            </a:fld>
            <a:endParaRPr kumimoji="1" lang="ja-JP" altLang="en-US"/>
          </a:p>
        </p:txBody>
      </p:sp>
    </p:spTree>
    <p:extLst>
      <p:ext uri="{BB962C8B-B14F-4D97-AF65-F5344CB8AC3E}">
        <p14:creationId xmlns:p14="http://schemas.microsoft.com/office/powerpoint/2010/main" val="21096589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318AF4FF-C992-4EB5-AC6A-6B0C21EAE34B}" type="slidenum">
              <a:rPr kumimoji="1" lang="ja-JP" altLang="en-US" smtClean="0"/>
              <a:t>21</a:t>
            </a:fld>
            <a:endParaRPr kumimoji="1" lang="ja-JP" altLang="en-US"/>
          </a:p>
        </p:txBody>
      </p:sp>
    </p:spTree>
    <p:extLst>
      <p:ext uri="{BB962C8B-B14F-4D97-AF65-F5344CB8AC3E}">
        <p14:creationId xmlns:p14="http://schemas.microsoft.com/office/powerpoint/2010/main" val="3595562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18AF4FF-C992-4EB5-AC6A-6B0C21EAE34B}" type="slidenum">
              <a:rPr kumimoji="1" lang="ja-JP" altLang="en-US" smtClean="0"/>
              <a:t>3</a:t>
            </a:fld>
            <a:endParaRPr kumimoji="1" lang="ja-JP" altLang="en-US"/>
          </a:p>
        </p:txBody>
      </p:sp>
    </p:spTree>
    <p:extLst>
      <p:ext uri="{BB962C8B-B14F-4D97-AF65-F5344CB8AC3E}">
        <p14:creationId xmlns:p14="http://schemas.microsoft.com/office/powerpoint/2010/main" val="1544684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50000"/>
              </a:lnSpc>
            </a:pPr>
            <a:endParaRPr kumimoji="1" lang="en-US" altLang="ja-JP" sz="1200" dirty="0">
              <a:latin typeface="メイリオ" panose="020B0604030504040204" pitchFamily="50" charset="-128"/>
              <a:ea typeface="メイリオ" panose="020B0604030504040204" pitchFamily="50"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318AF4FF-C992-4EB5-AC6A-6B0C21EAE34B}" type="slidenum">
              <a:rPr kumimoji="1" lang="ja-JP" altLang="en-US" smtClean="0"/>
              <a:t>4</a:t>
            </a:fld>
            <a:endParaRPr kumimoji="1" lang="ja-JP" altLang="en-US"/>
          </a:p>
        </p:txBody>
      </p:sp>
    </p:spTree>
    <p:extLst>
      <p:ext uri="{BB962C8B-B14F-4D97-AF65-F5344CB8AC3E}">
        <p14:creationId xmlns:p14="http://schemas.microsoft.com/office/powerpoint/2010/main" val="3171632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18AF4FF-C992-4EB5-AC6A-6B0C21EAE34B}" type="slidenum">
              <a:rPr kumimoji="1" lang="ja-JP" altLang="en-US" smtClean="0"/>
              <a:t>5</a:t>
            </a:fld>
            <a:endParaRPr kumimoji="1" lang="ja-JP" altLang="en-US"/>
          </a:p>
        </p:txBody>
      </p:sp>
    </p:spTree>
    <p:extLst>
      <p:ext uri="{BB962C8B-B14F-4D97-AF65-F5344CB8AC3E}">
        <p14:creationId xmlns:p14="http://schemas.microsoft.com/office/powerpoint/2010/main" val="2482140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18AF4FF-C992-4EB5-AC6A-6B0C21EAE34B}" type="slidenum">
              <a:rPr kumimoji="1" lang="ja-JP" altLang="en-US" smtClean="0"/>
              <a:t>6</a:t>
            </a:fld>
            <a:endParaRPr kumimoji="1" lang="ja-JP" altLang="en-US"/>
          </a:p>
        </p:txBody>
      </p:sp>
    </p:spTree>
    <p:extLst>
      <p:ext uri="{BB962C8B-B14F-4D97-AF65-F5344CB8AC3E}">
        <p14:creationId xmlns:p14="http://schemas.microsoft.com/office/powerpoint/2010/main" val="1857034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6192EB8-592F-48C9-8D29-143E3C63B5C4}" type="slidenum">
              <a:rPr kumimoji="1" lang="ja-JP" altLang="en-US" smtClean="0"/>
              <a:t>7</a:t>
            </a:fld>
            <a:endParaRPr kumimoji="1" lang="ja-JP" altLang="en-US"/>
          </a:p>
        </p:txBody>
      </p:sp>
    </p:spTree>
    <p:extLst>
      <p:ext uri="{BB962C8B-B14F-4D97-AF65-F5344CB8AC3E}">
        <p14:creationId xmlns:p14="http://schemas.microsoft.com/office/powerpoint/2010/main" val="201647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18AF4FF-C992-4EB5-AC6A-6B0C21EAE34B}" type="slidenum">
              <a:rPr kumimoji="1" lang="ja-JP" altLang="en-US" smtClean="0"/>
              <a:t>8</a:t>
            </a:fld>
            <a:endParaRPr kumimoji="1" lang="ja-JP" altLang="en-US"/>
          </a:p>
        </p:txBody>
      </p:sp>
    </p:spTree>
    <p:extLst>
      <p:ext uri="{BB962C8B-B14F-4D97-AF65-F5344CB8AC3E}">
        <p14:creationId xmlns:p14="http://schemas.microsoft.com/office/powerpoint/2010/main" val="26477292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F6192EB8-592F-48C9-8D29-143E3C63B5C4}" type="slidenum">
              <a:rPr kumimoji="1" lang="ja-JP" altLang="en-US" smtClean="0"/>
              <a:t>9</a:t>
            </a:fld>
            <a:endParaRPr kumimoji="1" lang="ja-JP" altLang="en-US"/>
          </a:p>
        </p:txBody>
      </p:sp>
    </p:spTree>
    <p:extLst>
      <p:ext uri="{BB962C8B-B14F-4D97-AF65-F5344CB8AC3E}">
        <p14:creationId xmlns:p14="http://schemas.microsoft.com/office/powerpoint/2010/main" val="3023251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AC890E-1C4F-48FC-B272-BA4C87D1CC34}"/>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61F8A9C7-B0B9-40FE-9AE4-CE91E7B7C3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269554A5-9488-4537-BC80-A6673357B02B}"/>
              </a:ext>
            </a:extLst>
          </p:cNvPr>
          <p:cNvSpPr>
            <a:spLocks noGrp="1"/>
          </p:cNvSpPr>
          <p:nvPr>
            <p:ph type="dt" sz="half" idx="10"/>
          </p:nvPr>
        </p:nvSpPr>
        <p:spPr/>
        <p:txBody>
          <a:bodyPr/>
          <a:lstStyle/>
          <a:p>
            <a:fld id="{2510D816-E6B5-4AC3-B48C-1D8E60125C48}" type="datetimeFigureOut">
              <a:rPr kumimoji="1" lang="ja-JP" altLang="en-US" smtClean="0"/>
              <a:t>2024/8/20</a:t>
            </a:fld>
            <a:endParaRPr kumimoji="1" lang="ja-JP" altLang="en-US"/>
          </a:p>
        </p:txBody>
      </p:sp>
      <p:sp>
        <p:nvSpPr>
          <p:cNvPr id="5" name="フッター プレースホルダー 4">
            <a:extLst>
              <a:ext uri="{FF2B5EF4-FFF2-40B4-BE49-F238E27FC236}">
                <a16:creationId xmlns:a16="http://schemas.microsoft.com/office/drawing/2014/main" id="{A55F5968-AF57-48B1-863C-EEE54804FF6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7C53E19-4022-4EE4-86E0-B00DCC81D67E}"/>
              </a:ext>
            </a:extLst>
          </p:cNvPr>
          <p:cNvSpPr>
            <a:spLocks noGrp="1"/>
          </p:cNvSpPr>
          <p:nvPr>
            <p:ph type="sldNum" sz="quarter" idx="12"/>
          </p:nvPr>
        </p:nvSpPr>
        <p:spPr/>
        <p:txBody>
          <a:bodyPr/>
          <a:lstStyle/>
          <a:p>
            <a:fld id="{5F7D1C36-F2DB-43A9-A240-5B9F07407AC5}" type="slidenum">
              <a:rPr kumimoji="1" lang="ja-JP" altLang="en-US" smtClean="0"/>
              <a:t>‹#›</a:t>
            </a:fld>
            <a:endParaRPr kumimoji="1" lang="ja-JP" altLang="en-US"/>
          </a:p>
        </p:txBody>
      </p:sp>
    </p:spTree>
    <p:extLst>
      <p:ext uri="{BB962C8B-B14F-4D97-AF65-F5344CB8AC3E}">
        <p14:creationId xmlns:p14="http://schemas.microsoft.com/office/powerpoint/2010/main" val="1841142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09E8B3-B9DC-4A88-8AB0-B2DDFCD0E6F9}"/>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D319828-6E93-4FA2-9FFE-052EC725BFBE}"/>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5AAB494-A5AE-4071-9903-6478CFAAF47F}"/>
              </a:ext>
            </a:extLst>
          </p:cNvPr>
          <p:cNvSpPr>
            <a:spLocks noGrp="1"/>
          </p:cNvSpPr>
          <p:nvPr>
            <p:ph type="dt" sz="half" idx="10"/>
          </p:nvPr>
        </p:nvSpPr>
        <p:spPr/>
        <p:txBody>
          <a:bodyPr/>
          <a:lstStyle/>
          <a:p>
            <a:fld id="{2510D816-E6B5-4AC3-B48C-1D8E60125C48}" type="datetimeFigureOut">
              <a:rPr kumimoji="1" lang="ja-JP" altLang="en-US" smtClean="0"/>
              <a:t>2024/8/20</a:t>
            </a:fld>
            <a:endParaRPr kumimoji="1" lang="ja-JP" altLang="en-US"/>
          </a:p>
        </p:txBody>
      </p:sp>
      <p:sp>
        <p:nvSpPr>
          <p:cNvPr id="5" name="フッター プレースホルダー 4">
            <a:extLst>
              <a:ext uri="{FF2B5EF4-FFF2-40B4-BE49-F238E27FC236}">
                <a16:creationId xmlns:a16="http://schemas.microsoft.com/office/drawing/2014/main" id="{4A8112FC-D7ED-4024-AB0D-2D03641F8EF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905AD73-1F04-46C0-9B74-29E0A2FBE3CB}"/>
              </a:ext>
            </a:extLst>
          </p:cNvPr>
          <p:cNvSpPr>
            <a:spLocks noGrp="1"/>
          </p:cNvSpPr>
          <p:nvPr>
            <p:ph type="sldNum" sz="quarter" idx="12"/>
          </p:nvPr>
        </p:nvSpPr>
        <p:spPr/>
        <p:txBody>
          <a:bodyPr/>
          <a:lstStyle/>
          <a:p>
            <a:fld id="{5F7D1C36-F2DB-43A9-A240-5B9F07407AC5}" type="slidenum">
              <a:rPr kumimoji="1" lang="ja-JP" altLang="en-US" smtClean="0"/>
              <a:t>‹#›</a:t>
            </a:fld>
            <a:endParaRPr kumimoji="1" lang="ja-JP" altLang="en-US"/>
          </a:p>
        </p:txBody>
      </p:sp>
    </p:spTree>
    <p:extLst>
      <p:ext uri="{BB962C8B-B14F-4D97-AF65-F5344CB8AC3E}">
        <p14:creationId xmlns:p14="http://schemas.microsoft.com/office/powerpoint/2010/main" val="3857021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4D8DAE9D-DF1B-4772-A250-9E63917DDC99}"/>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B012064-0D5C-4111-8641-56FD95779395}"/>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C342850-23B4-49B6-B92E-6336813A799E}"/>
              </a:ext>
            </a:extLst>
          </p:cNvPr>
          <p:cNvSpPr>
            <a:spLocks noGrp="1"/>
          </p:cNvSpPr>
          <p:nvPr>
            <p:ph type="dt" sz="half" idx="10"/>
          </p:nvPr>
        </p:nvSpPr>
        <p:spPr/>
        <p:txBody>
          <a:bodyPr/>
          <a:lstStyle/>
          <a:p>
            <a:fld id="{2510D816-E6B5-4AC3-B48C-1D8E60125C48}" type="datetimeFigureOut">
              <a:rPr kumimoji="1" lang="ja-JP" altLang="en-US" smtClean="0"/>
              <a:t>2024/8/20</a:t>
            </a:fld>
            <a:endParaRPr kumimoji="1" lang="ja-JP" altLang="en-US"/>
          </a:p>
        </p:txBody>
      </p:sp>
      <p:sp>
        <p:nvSpPr>
          <p:cNvPr id="5" name="フッター プレースホルダー 4">
            <a:extLst>
              <a:ext uri="{FF2B5EF4-FFF2-40B4-BE49-F238E27FC236}">
                <a16:creationId xmlns:a16="http://schemas.microsoft.com/office/drawing/2014/main" id="{000D3E23-939C-4DF9-97F1-F582B8A1F13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7086C56-9CF2-470B-B1E8-FF669EFC35D1}"/>
              </a:ext>
            </a:extLst>
          </p:cNvPr>
          <p:cNvSpPr>
            <a:spLocks noGrp="1"/>
          </p:cNvSpPr>
          <p:nvPr>
            <p:ph type="sldNum" sz="quarter" idx="12"/>
          </p:nvPr>
        </p:nvSpPr>
        <p:spPr/>
        <p:txBody>
          <a:bodyPr/>
          <a:lstStyle/>
          <a:p>
            <a:fld id="{5F7D1C36-F2DB-43A9-A240-5B9F07407AC5}" type="slidenum">
              <a:rPr kumimoji="1" lang="ja-JP" altLang="en-US" smtClean="0"/>
              <a:t>‹#›</a:t>
            </a:fld>
            <a:endParaRPr kumimoji="1" lang="ja-JP" altLang="en-US"/>
          </a:p>
        </p:txBody>
      </p:sp>
    </p:spTree>
    <p:extLst>
      <p:ext uri="{BB962C8B-B14F-4D97-AF65-F5344CB8AC3E}">
        <p14:creationId xmlns:p14="http://schemas.microsoft.com/office/powerpoint/2010/main" val="2964431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A543A5-A50B-4831-9157-82C7374D4EA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6D8F151-4DEB-4915-9021-8925D6242D11}"/>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487002C-B046-4D9F-835D-B7305437BDB0}"/>
              </a:ext>
            </a:extLst>
          </p:cNvPr>
          <p:cNvSpPr>
            <a:spLocks noGrp="1"/>
          </p:cNvSpPr>
          <p:nvPr>
            <p:ph type="dt" sz="half" idx="10"/>
          </p:nvPr>
        </p:nvSpPr>
        <p:spPr/>
        <p:txBody>
          <a:bodyPr/>
          <a:lstStyle/>
          <a:p>
            <a:fld id="{2510D816-E6B5-4AC3-B48C-1D8E60125C48}" type="datetimeFigureOut">
              <a:rPr kumimoji="1" lang="ja-JP" altLang="en-US" smtClean="0"/>
              <a:t>2024/8/20</a:t>
            </a:fld>
            <a:endParaRPr kumimoji="1" lang="ja-JP" altLang="en-US"/>
          </a:p>
        </p:txBody>
      </p:sp>
      <p:sp>
        <p:nvSpPr>
          <p:cNvPr id="5" name="フッター プレースホルダー 4">
            <a:extLst>
              <a:ext uri="{FF2B5EF4-FFF2-40B4-BE49-F238E27FC236}">
                <a16:creationId xmlns:a16="http://schemas.microsoft.com/office/drawing/2014/main" id="{AFA4E79A-6583-429A-BF8A-B1AD98DD6E5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82684D2-01E3-4E4B-AACF-48DB767ABF14}"/>
              </a:ext>
            </a:extLst>
          </p:cNvPr>
          <p:cNvSpPr>
            <a:spLocks noGrp="1"/>
          </p:cNvSpPr>
          <p:nvPr>
            <p:ph type="sldNum" sz="quarter" idx="12"/>
          </p:nvPr>
        </p:nvSpPr>
        <p:spPr/>
        <p:txBody>
          <a:bodyPr/>
          <a:lstStyle/>
          <a:p>
            <a:fld id="{5F7D1C36-F2DB-43A9-A240-5B9F07407AC5}" type="slidenum">
              <a:rPr kumimoji="1" lang="ja-JP" altLang="en-US" smtClean="0"/>
              <a:t>‹#›</a:t>
            </a:fld>
            <a:endParaRPr kumimoji="1" lang="ja-JP" altLang="en-US"/>
          </a:p>
        </p:txBody>
      </p:sp>
    </p:spTree>
    <p:extLst>
      <p:ext uri="{BB962C8B-B14F-4D97-AF65-F5344CB8AC3E}">
        <p14:creationId xmlns:p14="http://schemas.microsoft.com/office/powerpoint/2010/main" val="583398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937B56-2622-4832-A1C1-E4863E1D720A}"/>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4DA3356-44C0-486D-ABA7-1FCC526C3B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EBB2CCC2-E780-42C4-B9E8-33D8632AADB2}"/>
              </a:ext>
            </a:extLst>
          </p:cNvPr>
          <p:cNvSpPr>
            <a:spLocks noGrp="1"/>
          </p:cNvSpPr>
          <p:nvPr>
            <p:ph type="dt" sz="half" idx="10"/>
          </p:nvPr>
        </p:nvSpPr>
        <p:spPr/>
        <p:txBody>
          <a:bodyPr/>
          <a:lstStyle/>
          <a:p>
            <a:fld id="{2510D816-E6B5-4AC3-B48C-1D8E60125C48}" type="datetimeFigureOut">
              <a:rPr kumimoji="1" lang="ja-JP" altLang="en-US" smtClean="0"/>
              <a:t>2024/8/20</a:t>
            </a:fld>
            <a:endParaRPr kumimoji="1" lang="ja-JP" altLang="en-US"/>
          </a:p>
        </p:txBody>
      </p:sp>
      <p:sp>
        <p:nvSpPr>
          <p:cNvPr id="5" name="フッター プレースホルダー 4">
            <a:extLst>
              <a:ext uri="{FF2B5EF4-FFF2-40B4-BE49-F238E27FC236}">
                <a16:creationId xmlns:a16="http://schemas.microsoft.com/office/drawing/2014/main" id="{3B7FB85A-37BC-4E2C-BF21-5589648930F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79F2ACA-F14C-4AD5-814E-80AF52C103F9}"/>
              </a:ext>
            </a:extLst>
          </p:cNvPr>
          <p:cNvSpPr>
            <a:spLocks noGrp="1"/>
          </p:cNvSpPr>
          <p:nvPr>
            <p:ph type="sldNum" sz="quarter" idx="12"/>
          </p:nvPr>
        </p:nvSpPr>
        <p:spPr/>
        <p:txBody>
          <a:bodyPr/>
          <a:lstStyle/>
          <a:p>
            <a:fld id="{5F7D1C36-F2DB-43A9-A240-5B9F07407AC5}" type="slidenum">
              <a:rPr kumimoji="1" lang="ja-JP" altLang="en-US" smtClean="0"/>
              <a:t>‹#›</a:t>
            </a:fld>
            <a:endParaRPr kumimoji="1" lang="ja-JP" altLang="en-US"/>
          </a:p>
        </p:txBody>
      </p:sp>
    </p:spTree>
    <p:extLst>
      <p:ext uri="{BB962C8B-B14F-4D97-AF65-F5344CB8AC3E}">
        <p14:creationId xmlns:p14="http://schemas.microsoft.com/office/powerpoint/2010/main" val="1439501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AAEA0E-6D2E-469D-9BFD-B7FA732A3C4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DAC9C2F-6D19-418D-AD75-3E5008827B20}"/>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C38D237A-1A1E-4FC3-BB3A-0D9423D0C229}"/>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898FC824-AEF1-4BD5-BB07-5C017EDBE2C0}"/>
              </a:ext>
            </a:extLst>
          </p:cNvPr>
          <p:cNvSpPr>
            <a:spLocks noGrp="1"/>
          </p:cNvSpPr>
          <p:nvPr>
            <p:ph type="dt" sz="half" idx="10"/>
          </p:nvPr>
        </p:nvSpPr>
        <p:spPr/>
        <p:txBody>
          <a:bodyPr/>
          <a:lstStyle/>
          <a:p>
            <a:fld id="{2510D816-E6B5-4AC3-B48C-1D8E60125C48}" type="datetimeFigureOut">
              <a:rPr kumimoji="1" lang="ja-JP" altLang="en-US" smtClean="0"/>
              <a:t>2024/8/20</a:t>
            </a:fld>
            <a:endParaRPr kumimoji="1" lang="ja-JP" altLang="en-US"/>
          </a:p>
        </p:txBody>
      </p:sp>
      <p:sp>
        <p:nvSpPr>
          <p:cNvPr id="6" name="フッター プレースホルダー 5">
            <a:extLst>
              <a:ext uri="{FF2B5EF4-FFF2-40B4-BE49-F238E27FC236}">
                <a16:creationId xmlns:a16="http://schemas.microsoft.com/office/drawing/2014/main" id="{C29A8677-24F4-4FC2-ACE2-D0B9AF347F6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F8A0A98-575D-4A1B-9B90-21960AF6F6E0}"/>
              </a:ext>
            </a:extLst>
          </p:cNvPr>
          <p:cNvSpPr>
            <a:spLocks noGrp="1"/>
          </p:cNvSpPr>
          <p:nvPr>
            <p:ph type="sldNum" sz="quarter" idx="12"/>
          </p:nvPr>
        </p:nvSpPr>
        <p:spPr/>
        <p:txBody>
          <a:bodyPr/>
          <a:lstStyle/>
          <a:p>
            <a:fld id="{5F7D1C36-F2DB-43A9-A240-5B9F07407AC5}" type="slidenum">
              <a:rPr kumimoji="1" lang="ja-JP" altLang="en-US" smtClean="0"/>
              <a:t>‹#›</a:t>
            </a:fld>
            <a:endParaRPr kumimoji="1" lang="ja-JP" altLang="en-US"/>
          </a:p>
        </p:txBody>
      </p:sp>
    </p:spTree>
    <p:extLst>
      <p:ext uri="{BB962C8B-B14F-4D97-AF65-F5344CB8AC3E}">
        <p14:creationId xmlns:p14="http://schemas.microsoft.com/office/powerpoint/2010/main" val="2955983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34961D-8BA8-4E4B-8804-B328F53AC2D6}"/>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BAB1514-1080-4BA5-93DB-ECE25D5E45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D7B3CBC8-F47B-4A4E-AD2D-9B903D630F03}"/>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17E3B626-B357-4BBC-B414-027E03B46C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62F887CC-025C-4CFD-ADC7-4B2248932892}"/>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6598C470-176B-43A3-8A6D-706D6FD3111A}"/>
              </a:ext>
            </a:extLst>
          </p:cNvPr>
          <p:cNvSpPr>
            <a:spLocks noGrp="1"/>
          </p:cNvSpPr>
          <p:nvPr>
            <p:ph type="dt" sz="half" idx="10"/>
          </p:nvPr>
        </p:nvSpPr>
        <p:spPr/>
        <p:txBody>
          <a:bodyPr/>
          <a:lstStyle/>
          <a:p>
            <a:fld id="{2510D816-E6B5-4AC3-B48C-1D8E60125C48}" type="datetimeFigureOut">
              <a:rPr kumimoji="1" lang="ja-JP" altLang="en-US" smtClean="0"/>
              <a:t>2024/8/20</a:t>
            </a:fld>
            <a:endParaRPr kumimoji="1" lang="ja-JP" altLang="en-US"/>
          </a:p>
        </p:txBody>
      </p:sp>
      <p:sp>
        <p:nvSpPr>
          <p:cNvPr id="8" name="フッター プレースホルダー 7">
            <a:extLst>
              <a:ext uri="{FF2B5EF4-FFF2-40B4-BE49-F238E27FC236}">
                <a16:creationId xmlns:a16="http://schemas.microsoft.com/office/drawing/2014/main" id="{639F6B4B-8048-4EFE-B2C2-C913DDD29AEF}"/>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F241E68A-B333-4318-BD2F-8EE78F2FD25E}"/>
              </a:ext>
            </a:extLst>
          </p:cNvPr>
          <p:cNvSpPr>
            <a:spLocks noGrp="1"/>
          </p:cNvSpPr>
          <p:nvPr>
            <p:ph type="sldNum" sz="quarter" idx="12"/>
          </p:nvPr>
        </p:nvSpPr>
        <p:spPr/>
        <p:txBody>
          <a:bodyPr/>
          <a:lstStyle/>
          <a:p>
            <a:fld id="{5F7D1C36-F2DB-43A9-A240-5B9F07407AC5}" type="slidenum">
              <a:rPr kumimoji="1" lang="ja-JP" altLang="en-US" smtClean="0"/>
              <a:t>‹#›</a:t>
            </a:fld>
            <a:endParaRPr kumimoji="1" lang="ja-JP" altLang="en-US"/>
          </a:p>
        </p:txBody>
      </p:sp>
    </p:spTree>
    <p:extLst>
      <p:ext uri="{BB962C8B-B14F-4D97-AF65-F5344CB8AC3E}">
        <p14:creationId xmlns:p14="http://schemas.microsoft.com/office/powerpoint/2010/main" val="3454363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25A423-3147-4FCF-9598-D860ADFB7E26}"/>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273061B8-BBCA-4036-BD8D-6E5F695B1503}"/>
              </a:ext>
            </a:extLst>
          </p:cNvPr>
          <p:cNvSpPr>
            <a:spLocks noGrp="1"/>
          </p:cNvSpPr>
          <p:nvPr>
            <p:ph type="dt" sz="half" idx="10"/>
          </p:nvPr>
        </p:nvSpPr>
        <p:spPr/>
        <p:txBody>
          <a:bodyPr/>
          <a:lstStyle/>
          <a:p>
            <a:fld id="{2510D816-E6B5-4AC3-B48C-1D8E60125C48}" type="datetimeFigureOut">
              <a:rPr kumimoji="1" lang="ja-JP" altLang="en-US" smtClean="0"/>
              <a:t>2024/8/20</a:t>
            </a:fld>
            <a:endParaRPr kumimoji="1" lang="ja-JP" altLang="en-US"/>
          </a:p>
        </p:txBody>
      </p:sp>
      <p:sp>
        <p:nvSpPr>
          <p:cNvPr id="4" name="フッター プレースホルダー 3">
            <a:extLst>
              <a:ext uri="{FF2B5EF4-FFF2-40B4-BE49-F238E27FC236}">
                <a16:creationId xmlns:a16="http://schemas.microsoft.com/office/drawing/2014/main" id="{156B46BA-C2BA-4315-AA62-13CC9D3087D5}"/>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1A8D8B23-3BE7-4042-94D1-322BCF220C1C}"/>
              </a:ext>
            </a:extLst>
          </p:cNvPr>
          <p:cNvSpPr>
            <a:spLocks noGrp="1"/>
          </p:cNvSpPr>
          <p:nvPr>
            <p:ph type="sldNum" sz="quarter" idx="12"/>
          </p:nvPr>
        </p:nvSpPr>
        <p:spPr/>
        <p:txBody>
          <a:bodyPr/>
          <a:lstStyle/>
          <a:p>
            <a:fld id="{5F7D1C36-F2DB-43A9-A240-5B9F07407AC5}" type="slidenum">
              <a:rPr kumimoji="1" lang="ja-JP" altLang="en-US" smtClean="0"/>
              <a:t>‹#›</a:t>
            </a:fld>
            <a:endParaRPr kumimoji="1" lang="ja-JP" altLang="en-US"/>
          </a:p>
        </p:txBody>
      </p:sp>
    </p:spTree>
    <p:extLst>
      <p:ext uri="{BB962C8B-B14F-4D97-AF65-F5344CB8AC3E}">
        <p14:creationId xmlns:p14="http://schemas.microsoft.com/office/powerpoint/2010/main" val="1369035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A929328-0388-4638-AC33-4F919731446B}"/>
              </a:ext>
            </a:extLst>
          </p:cNvPr>
          <p:cNvSpPr>
            <a:spLocks noGrp="1"/>
          </p:cNvSpPr>
          <p:nvPr>
            <p:ph type="dt" sz="half" idx="10"/>
          </p:nvPr>
        </p:nvSpPr>
        <p:spPr/>
        <p:txBody>
          <a:bodyPr/>
          <a:lstStyle/>
          <a:p>
            <a:fld id="{2510D816-E6B5-4AC3-B48C-1D8E60125C48}" type="datetimeFigureOut">
              <a:rPr kumimoji="1" lang="ja-JP" altLang="en-US" smtClean="0"/>
              <a:t>2024/8/20</a:t>
            </a:fld>
            <a:endParaRPr kumimoji="1" lang="ja-JP" altLang="en-US"/>
          </a:p>
        </p:txBody>
      </p:sp>
      <p:sp>
        <p:nvSpPr>
          <p:cNvPr id="3" name="フッター プレースホルダー 2">
            <a:extLst>
              <a:ext uri="{FF2B5EF4-FFF2-40B4-BE49-F238E27FC236}">
                <a16:creationId xmlns:a16="http://schemas.microsoft.com/office/drawing/2014/main" id="{562F06C6-829A-4EEB-A944-D17DC36A8811}"/>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1AD170EC-5CA5-4B13-A4AE-475D0637CF7E}"/>
              </a:ext>
            </a:extLst>
          </p:cNvPr>
          <p:cNvSpPr>
            <a:spLocks noGrp="1"/>
          </p:cNvSpPr>
          <p:nvPr>
            <p:ph type="sldNum" sz="quarter" idx="12"/>
          </p:nvPr>
        </p:nvSpPr>
        <p:spPr/>
        <p:txBody>
          <a:bodyPr/>
          <a:lstStyle/>
          <a:p>
            <a:fld id="{5F7D1C36-F2DB-43A9-A240-5B9F07407AC5}" type="slidenum">
              <a:rPr kumimoji="1" lang="ja-JP" altLang="en-US" smtClean="0"/>
              <a:t>‹#›</a:t>
            </a:fld>
            <a:endParaRPr kumimoji="1" lang="ja-JP" altLang="en-US"/>
          </a:p>
        </p:txBody>
      </p:sp>
    </p:spTree>
    <p:extLst>
      <p:ext uri="{BB962C8B-B14F-4D97-AF65-F5344CB8AC3E}">
        <p14:creationId xmlns:p14="http://schemas.microsoft.com/office/powerpoint/2010/main" val="2953765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0E9209-9566-4046-93BC-0029AFD85039}"/>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828FAB9-D303-4410-871A-660B0412FF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F9A402C2-C39E-4D7E-9EAE-FB358FBB31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65B504F-D4E0-4125-9616-76D7BB18D4CE}"/>
              </a:ext>
            </a:extLst>
          </p:cNvPr>
          <p:cNvSpPr>
            <a:spLocks noGrp="1"/>
          </p:cNvSpPr>
          <p:nvPr>
            <p:ph type="dt" sz="half" idx="10"/>
          </p:nvPr>
        </p:nvSpPr>
        <p:spPr/>
        <p:txBody>
          <a:bodyPr/>
          <a:lstStyle/>
          <a:p>
            <a:fld id="{2510D816-E6B5-4AC3-B48C-1D8E60125C48}" type="datetimeFigureOut">
              <a:rPr kumimoji="1" lang="ja-JP" altLang="en-US" smtClean="0"/>
              <a:t>2024/8/20</a:t>
            </a:fld>
            <a:endParaRPr kumimoji="1" lang="ja-JP" altLang="en-US"/>
          </a:p>
        </p:txBody>
      </p:sp>
      <p:sp>
        <p:nvSpPr>
          <p:cNvPr id="6" name="フッター プレースホルダー 5">
            <a:extLst>
              <a:ext uri="{FF2B5EF4-FFF2-40B4-BE49-F238E27FC236}">
                <a16:creationId xmlns:a16="http://schemas.microsoft.com/office/drawing/2014/main" id="{C3B3E30F-52C2-4F6E-B9FD-748406E8D8B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0596E34-59FB-43D6-8294-276F1F54FD7D}"/>
              </a:ext>
            </a:extLst>
          </p:cNvPr>
          <p:cNvSpPr>
            <a:spLocks noGrp="1"/>
          </p:cNvSpPr>
          <p:nvPr>
            <p:ph type="sldNum" sz="quarter" idx="12"/>
          </p:nvPr>
        </p:nvSpPr>
        <p:spPr/>
        <p:txBody>
          <a:bodyPr/>
          <a:lstStyle/>
          <a:p>
            <a:fld id="{5F7D1C36-F2DB-43A9-A240-5B9F07407AC5}" type="slidenum">
              <a:rPr kumimoji="1" lang="ja-JP" altLang="en-US" smtClean="0"/>
              <a:t>‹#›</a:t>
            </a:fld>
            <a:endParaRPr kumimoji="1" lang="ja-JP" altLang="en-US"/>
          </a:p>
        </p:txBody>
      </p:sp>
    </p:spTree>
    <p:extLst>
      <p:ext uri="{BB962C8B-B14F-4D97-AF65-F5344CB8AC3E}">
        <p14:creationId xmlns:p14="http://schemas.microsoft.com/office/powerpoint/2010/main" val="375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1CEF83-D769-468F-8427-ED9256256400}"/>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43F5BCD2-41D5-45A7-9B92-F20C8E8CD9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6829F4D3-5210-4289-A979-E296161D1D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864F662-A075-4E14-85F6-568DAB1DAAC0}"/>
              </a:ext>
            </a:extLst>
          </p:cNvPr>
          <p:cNvSpPr>
            <a:spLocks noGrp="1"/>
          </p:cNvSpPr>
          <p:nvPr>
            <p:ph type="dt" sz="half" idx="10"/>
          </p:nvPr>
        </p:nvSpPr>
        <p:spPr/>
        <p:txBody>
          <a:bodyPr/>
          <a:lstStyle/>
          <a:p>
            <a:fld id="{2510D816-E6B5-4AC3-B48C-1D8E60125C48}" type="datetimeFigureOut">
              <a:rPr kumimoji="1" lang="ja-JP" altLang="en-US" smtClean="0"/>
              <a:t>2024/8/20</a:t>
            </a:fld>
            <a:endParaRPr kumimoji="1" lang="ja-JP" altLang="en-US"/>
          </a:p>
        </p:txBody>
      </p:sp>
      <p:sp>
        <p:nvSpPr>
          <p:cNvPr id="6" name="フッター プレースホルダー 5">
            <a:extLst>
              <a:ext uri="{FF2B5EF4-FFF2-40B4-BE49-F238E27FC236}">
                <a16:creationId xmlns:a16="http://schemas.microsoft.com/office/drawing/2014/main" id="{65D8249F-B7A4-46A3-9E2C-15D2AEB9B08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C9514C6-56E4-402F-AE95-4E1F57B3975A}"/>
              </a:ext>
            </a:extLst>
          </p:cNvPr>
          <p:cNvSpPr>
            <a:spLocks noGrp="1"/>
          </p:cNvSpPr>
          <p:nvPr>
            <p:ph type="sldNum" sz="quarter" idx="12"/>
          </p:nvPr>
        </p:nvSpPr>
        <p:spPr/>
        <p:txBody>
          <a:bodyPr/>
          <a:lstStyle/>
          <a:p>
            <a:fld id="{5F7D1C36-F2DB-43A9-A240-5B9F07407AC5}" type="slidenum">
              <a:rPr kumimoji="1" lang="ja-JP" altLang="en-US" smtClean="0"/>
              <a:t>‹#›</a:t>
            </a:fld>
            <a:endParaRPr kumimoji="1" lang="ja-JP" altLang="en-US"/>
          </a:p>
        </p:txBody>
      </p:sp>
    </p:spTree>
    <p:extLst>
      <p:ext uri="{BB962C8B-B14F-4D97-AF65-F5344CB8AC3E}">
        <p14:creationId xmlns:p14="http://schemas.microsoft.com/office/powerpoint/2010/main" val="3524489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6A6DF9AA-64AD-4DBC-A132-B457FA1FBF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EA6B475-A767-430F-927E-79266AFE1C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D714AC7-A1EB-4470-B7EA-C2EEC602F4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10D816-E6B5-4AC3-B48C-1D8E60125C48}" type="datetimeFigureOut">
              <a:rPr kumimoji="1" lang="ja-JP" altLang="en-US" smtClean="0"/>
              <a:t>2024/8/20</a:t>
            </a:fld>
            <a:endParaRPr kumimoji="1" lang="ja-JP" altLang="en-US"/>
          </a:p>
        </p:txBody>
      </p:sp>
      <p:sp>
        <p:nvSpPr>
          <p:cNvPr id="5" name="フッター プレースホルダー 4">
            <a:extLst>
              <a:ext uri="{FF2B5EF4-FFF2-40B4-BE49-F238E27FC236}">
                <a16:creationId xmlns:a16="http://schemas.microsoft.com/office/drawing/2014/main" id="{05A6AD1F-2826-45E0-880B-8A887D1F53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73610E22-FF05-4C21-9041-32A7721CF9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7D1C36-F2DB-43A9-A240-5B9F07407AC5}" type="slidenum">
              <a:rPr kumimoji="1" lang="ja-JP" altLang="en-US" smtClean="0"/>
              <a:t>‹#›</a:t>
            </a:fld>
            <a:endParaRPr kumimoji="1" lang="ja-JP" altLang="en-US"/>
          </a:p>
        </p:txBody>
      </p:sp>
    </p:spTree>
    <p:extLst>
      <p:ext uri="{BB962C8B-B14F-4D97-AF65-F5344CB8AC3E}">
        <p14:creationId xmlns:p14="http://schemas.microsoft.com/office/powerpoint/2010/main" val="18281732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hyperlink" Target="https://hiv-guidelines.jp/pdf/hiv_guideline" TargetMode="Externa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mhlw.go.jp/file/05-Shingikai-11201000-Roudoukijunkyoku-Soumuka/0000181539.pdf"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https://www.mhlw.go.jp/web/t_doc?dataId=00ta5072&amp;dataType=1&amp;pageNo=1"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1EDD26-B7BE-4628-8B7F-D013352DDE3B}"/>
              </a:ext>
            </a:extLst>
          </p:cNvPr>
          <p:cNvSpPr>
            <a:spLocks noGrp="1"/>
          </p:cNvSpPr>
          <p:nvPr>
            <p:ph type="ctrTitle"/>
          </p:nvPr>
        </p:nvSpPr>
        <p:spPr>
          <a:xfrm>
            <a:off x="1461856" y="1441713"/>
            <a:ext cx="9144000" cy="2470151"/>
          </a:xfrm>
        </p:spPr>
        <p:txBody>
          <a:bodyPr anchor="ctr">
            <a:normAutofit/>
          </a:bodyPr>
          <a:lstStyle/>
          <a:p>
            <a:pPr>
              <a:lnSpc>
                <a:spcPct val="150000"/>
              </a:lnSpc>
            </a:pPr>
            <a:r>
              <a:rPr lang="ja-JP" altLang="en-US" dirty="0">
                <a:latin typeface="メイリオ" panose="020B0604030504040204" pitchFamily="50" charset="-128"/>
                <a:ea typeface="メイリオ" panose="020B0604030504040204" pitchFamily="50" charset="-128"/>
              </a:rPr>
              <a:t>職業感染対策</a:t>
            </a:r>
            <a:br>
              <a:rPr lang="en-US" altLang="ja-JP" dirty="0">
                <a:latin typeface="メイリオ" panose="020B0604030504040204" pitchFamily="50" charset="-128"/>
                <a:ea typeface="メイリオ" panose="020B0604030504040204" pitchFamily="50" charset="-128"/>
              </a:rPr>
            </a:br>
            <a:r>
              <a:rPr lang="ja-JP" altLang="en-US" sz="2700" dirty="0">
                <a:latin typeface="メイリオ" panose="020B0604030504040204" pitchFamily="50" charset="-128"/>
                <a:ea typeface="メイリオ" panose="020B0604030504040204" pitchFamily="50" charset="-128"/>
              </a:rPr>
              <a:t>～当院での安全衛生委員会における活動～</a:t>
            </a:r>
            <a:endParaRPr kumimoji="1" lang="ja-JP" altLang="en-US" sz="2700" dirty="0">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F6446740-CAD0-4404-AE69-4D4F24650A9A}"/>
              </a:ext>
            </a:extLst>
          </p:cNvPr>
          <p:cNvSpPr txBox="1"/>
          <p:nvPr/>
        </p:nvSpPr>
        <p:spPr>
          <a:xfrm>
            <a:off x="6548953" y="4356240"/>
            <a:ext cx="3918603" cy="888705"/>
          </a:xfrm>
          <a:prstGeom prst="rect">
            <a:avLst/>
          </a:prstGeom>
          <a:noFill/>
        </p:spPr>
        <p:txBody>
          <a:bodyPr wrap="square" rtlCol="0">
            <a:spAutoFit/>
          </a:bodyPr>
          <a:lstStyle/>
          <a:p>
            <a:pPr>
              <a:lnSpc>
                <a:spcPct val="150000"/>
              </a:lnSpc>
            </a:pPr>
            <a:r>
              <a:rPr lang="ja-JP" altLang="en-US" dirty="0">
                <a:latin typeface="メイリオ" panose="020B0604030504040204" pitchFamily="50" charset="-128"/>
                <a:ea typeface="メイリオ" panose="020B0604030504040204" pitchFamily="50" charset="-128"/>
              </a:rPr>
              <a:t>　戸畑共立病院　健診センター　</a:t>
            </a:r>
            <a:endParaRPr lang="en-US" altLang="ja-JP" dirty="0">
              <a:latin typeface="メイリオ" panose="020B0604030504040204" pitchFamily="50" charset="-128"/>
              <a:ea typeface="メイリオ" panose="020B0604030504040204" pitchFamily="50" charset="-128"/>
            </a:endParaRPr>
          </a:p>
          <a:p>
            <a:pPr>
              <a:lnSpc>
                <a:spcPct val="150000"/>
              </a:lnSpc>
            </a:pPr>
            <a:r>
              <a:rPr lang="ja-JP" altLang="en-US" dirty="0">
                <a:latin typeface="メイリオ" panose="020B0604030504040204" pitchFamily="50" charset="-128"/>
                <a:ea typeface="メイリオ" panose="020B0604030504040204" pitchFamily="50" charset="-128"/>
              </a:rPr>
              <a:t>　　　　　　　　　川邊　圭子</a:t>
            </a:r>
            <a:endParaRPr kumimoji="1" lang="ja-JP" altLang="en-US"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56F3C067-01F4-472D-B757-A54141D95AB5}"/>
              </a:ext>
            </a:extLst>
          </p:cNvPr>
          <p:cNvSpPr txBox="1"/>
          <p:nvPr/>
        </p:nvSpPr>
        <p:spPr>
          <a:xfrm>
            <a:off x="754602" y="356857"/>
            <a:ext cx="10942098" cy="888705"/>
          </a:xfrm>
          <a:prstGeom prst="rect">
            <a:avLst/>
          </a:prstGeom>
          <a:noFill/>
        </p:spPr>
        <p:txBody>
          <a:bodyPr wrap="square" rtlCol="0">
            <a:spAutoFit/>
          </a:bodyPr>
          <a:lstStyle/>
          <a:p>
            <a:pPr>
              <a:lnSpc>
                <a:spcPct val="150000"/>
              </a:lnSpc>
            </a:pPr>
            <a:r>
              <a:rPr kumimoji="1" lang="ja-JP" altLang="en-US" dirty="0">
                <a:latin typeface="メイリオ" panose="020B0604030504040204" pitchFamily="50" charset="-128"/>
                <a:ea typeface="メイリオ" panose="020B0604030504040204" pitchFamily="50" charset="-128"/>
              </a:rPr>
              <a:t>第</a:t>
            </a:r>
            <a:r>
              <a:rPr kumimoji="1" lang="en-US" altLang="ja-JP" dirty="0">
                <a:latin typeface="メイリオ" panose="020B0604030504040204" pitchFamily="50" charset="-128"/>
                <a:ea typeface="メイリオ" panose="020B0604030504040204" pitchFamily="50" charset="-128"/>
              </a:rPr>
              <a:t>29</a:t>
            </a:r>
            <a:r>
              <a:rPr kumimoji="1" lang="ja-JP" altLang="en-US" dirty="0">
                <a:latin typeface="メイリオ" panose="020B0604030504040204" pitchFamily="50" charset="-128"/>
                <a:ea typeface="メイリオ" panose="020B0604030504040204" pitchFamily="50" charset="-128"/>
              </a:rPr>
              <a:t>回　メディカルスタッフのための感染対策セミナー　　　　　　　　　　　　　　　　</a:t>
            </a:r>
            <a:r>
              <a:rPr lang="en-US" altLang="ja-JP" dirty="0">
                <a:latin typeface="メイリオ" panose="020B0604030504040204" pitchFamily="50" charset="-128"/>
                <a:ea typeface="メイリオ" panose="020B0604030504040204" pitchFamily="50" charset="-128"/>
              </a:rPr>
              <a:t>2024/8/28</a:t>
            </a:r>
          </a:p>
          <a:p>
            <a:pPr>
              <a:lnSpc>
                <a:spcPct val="150000"/>
              </a:lnSpc>
            </a:pPr>
            <a:r>
              <a:rPr kumimoji="1" lang="ja-JP" altLang="en-US" dirty="0">
                <a:latin typeface="メイリオ" panose="020B0604030504040204" pitchFamily="50" charset="-128"/>
                <a:ea typeface="メイリオ" panose="020B0604030504040204" pitchFamily="50" charset="-128"/>
              </a:rPr>
              <a:t>　　</a:t>
            </a:r>
          </a:p>
        </p:txBody>
      </p:sp>
    </p:spTree>
    <p:extLst>
      <p:ext uri="{BB962C8B-B14F-4D97-AF65-F5344CB8AC3E}">
        <p14:creationId xmlns:p14="http://schemas.microsoft.com/office/powerpoint/2010/main" val="2667165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D06E2A5-E067-4ACB-BA4D-BAF187139194}"/>
              </a:ext>
            </a:extLst>
          </p:cNvPr>
          <p:cNvSpPr txBox="1">
            <a:spLocks/>
          </p:cNvSpPr>
          <p:nvPr/>
        </p:nvSpPr>
        <p:spPr>
          <a:xfrm>
            <a:off x="838200" y="272739"/>
            <a:ext cx="10515600" cy="1325563"/>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4000" dirty="0">
                <a:solidFill>
                  <a:srgbClr val="FF0000"/>
                </a:solidFill>
                <a:latin typeface="メイリオ" panose="020B0604030504040204" pitchFamily="50" charset="-128"/>
                <a:ea typeface="メイリオ" panose="020B0604030504040204" pitchFamily="50" charset="-128"/>
              </a:rPr>
              <a:t>血液・体液曝露予防策</a:t>
            </a:r>
          </a:p>
        </p:txBody>
      </p:sp>
      <p:sp>
        <p:nvSpPr>
          <p:cNvPr id="4" name="四角形: 角を丸くする 3">
            <a:extLst>
              <a:ext uri="{FF2B5EF4-FFF2-40B4-BE49-F238E27FC236}">
                <a16:creationId xmlns:a16="http://schemas.microsoft.com/office/drawing/2014/main" id="{1B0421A2-C2E3-47FD-B419-950160EAB521}"/>
              </a:ext>
            </a:extLst>
          </p:cNvPr>
          <p:cNvSpPr/>
          <p:nvPr/>
        </p:nvSpPr>
        <p:spPr>
          <a:xfrm>
            <a:off x="1081827" y="1598302"/>
            <a:ext cx="10271973" cy="933137"/>
          </a:xfrm>
          <a:prstGeom prst="round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solidFill>
                  <a:prstClr val="black"/>
                </a:solidFill>
                <a:latin typeface="メイリオ" panose="020B0604030504040204" pitchFamily="50" charset="-128"/>
                <a:ea typeface="メイリオ" panose="020B0604030504040204" pitchFamily="50" charset="-128"/>
              </a:rPr>
              <a:t>　　標準予防策の遵守（適切な個人防護具の使用）</a:t>
            </a:r>
            <a:endParaRPr lang="en-US" altLang="ja-JP" sz="2800" dirty="0">
              <a:solidFill>
                <a:prstClr val="black"/>
              </a:solidFill>
              <a:latin typeface="メイリオ" panose="020B0604030504040204" pitchFamily="50" charset="-128"/>
              <a:ea typeface="メイリオ" panose="020B0604030504040204" pitchFamily="50" charset="-128"/>
            </a:endParaRPr>
          </a:p>
        </p:txBody>
      </p:sp>
      <p:sp>
        <p:nvSpPr>
          <p:cNvPr id="5" name="四角形: 角を丸くする 4">
            <a:extLst>
              <a:ext uri="{FF2B5EF4-FFF2-40B4-BE49-F238E27FC236}">
                <a16:creationId xmlns:a16="http://schemas.microsoft.com/office/drawing/2014/main" id="{8C68D280-2F05-4F86-985A-724EE5F30BA3}"/>
              </a:ext>
            </a:extLst>
          </p:cNvPr>
          <p:cNvSpPr/>
          <p:nvPr/>
        </p:nvSpPr>
        <p:spPr>
          <a:xfrm>
            <a:off x="1081827" y="2693186"/>
            <a:ext cx="10271973" cy="3734907"/>
          </a:xfrm>
          <a:prstGeom prst="roundRect">
            <a:avLst/>
          </a:prstGeom>
          <a:solidFill>
            <a:schemeClr val="accent2">
              <a:lumMod val="40000"/>
              <a:lumOff val="60000"/>
            </a:schemeClr>
          </a:solidFill>
          <a:ln>
            <a:solidFill>
              <a:schemeClr val="accent2">
                <a:lumMod val="40000"/>
                <a:lumOff val="6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ja-JP" altLang="en-US" sz="2800" dirty="0">
                <a:solidFill>
                  <a:prstClr val="black"/>
                </a:solidFill>
                <a:latin typeface="メイリオ" panose="020B0604030504040204" pitchFamily="50" charset="-128"/>
                <a:ea typeface="メイリオ" panose="020B0604030504040204" pitchFamily="50" charset="-128"/>
              </a:rPr>
              <a:t>　針刺し防止</a:t>
            </a:r>
            <a:endParaRPr lang="en-US" altLang="ja-JP" sz="2800" dirty="0">
              <a:solidFill>
                <a:prstClr val="black"/>
              </a:solidFill>
              <a:latin typeface="メイリオ" panose="020B0604030504040204" pitchFamily="50" charset="-128"/>
              <a:ea typeface="メイリオ" panose="020B0604030504040204" pitchFamily="50" charset="-128"/>
            </a:endParaRPr>
          </a:p>
          <a:p>
            <a:endParaRPr lang="en-US" altLang="ja-JP" sz="2800" dirty="0">
              <a:solidFill>
                <a:prstClr val="black"/>
              </a:solidFill>
              <a:latin typeface="メイリオ" panose="020B0604030504040204" pitchFamily="50" charset="-128"/>
              <a:ea typeface="メイリオ" panose="020B0604030504040204" pitchFamily="50" charset="-128"/>
            </a:endParaRPr>
          </a:p>
          <a:p>
            <a:r>
              <a:rPr lang="ja-JP" altLang="en-US" sz="2800" dirty="0">
                <a:solidFill>
                  <a:prstClr val="black"/>
                </a:solidFill>
                <a:latin typeface="メイリオ" panose="020B0604030504040204" pitchFamily="50" charset="-128"/>
                <a:ea typeface="メイリオ" panose="020B0604030504040204" pitchFamily="50" charset="-128"/>
              </a:rPr>
              <a:t>・リキャップをしない</a:t>
            </a:r>
            <a:endParaRPr lang="en-US" altLang="ja-JP" sz="2800" dirty="0">
              <a:solidFill>
                <a:prstClr val="black"/>
              </a:solidFill>
              <a:latin typeface="メイリオ" panose="020B0604030504040204" pitchFamily="50" charset="-128"/>
              <a:ea typeface="メイリオ" panose="020B0604030504040204" pitchFamily="50" charset="-128"/>
            </a:endParaRPr>
          </a:p>
          <a:p>
            <a:endParaRPr lang="en-US" altLang="ja-JP" sz="2800" dirty="0">
              <a:solidFill>
                <a:prstClr val="black"/>
              </a:solidFill>
              <a:latin typeface="メイリオ" panose="020B0604030504040204" pitchFamily="50" charset="-128"/>
              <a:ea typeface="メイリオ" panose="020B0604030504040204" pitchFamily="50" charset="-128"/>
            </a:endParaRPr>
          </a:p>
          <a:p>
            <a:r>
              <a:rPr lang="ja-JP" altLang="en-US" sz="2800" dirty="0">
                <a:solidFill>
                  <a:prstClr val="black"/>
                </a:solidFill>
                <a:latin typeface="メイリオ" panose="020B0604030504040204" pitchFamily="50" charset="-128"/>
                <a:ea typeface="メイリオ" panose="020B0604030504040204" pitchFamily="50" charset="-128"/>
              </a:rPr>
              <a:t>・安全器材を適切に使用する</a:t>
            </a:r>
            <a:endParaRPr lang="en-US" altLang="ja-JP" sz="2800" dirty="0">
              <a:solidFill>
                <a:prstClr val="black"/>
              </a:solidFill>
              <a:latin typeface="メイリオ" panose="020B0604030504040204" pitchFamily="50" charset="-128"/>
              <a:ea typeface="メイリオ" panose="020B0604030504040204" pitchFamily="50" charset="-128"/>
            </a:endParaRPr>
          </a:p>
          <a:p>
            <a:r>
              <a:rPr lang="ja-JP" altLang="en-US" sz="2800" dirty="0">
                <a:solidFill>
                  <a:prstClr val="black"/>
                </a:solidFill>
                <a:latin typeface="メイリオ" panose="020B0604030504040204" pitchFamily="50" charset="-128"/>
                <a:ea typeface="メイリオ" panose="020B0604030504040204" pitchFamily="50" charset="-128"/>
              </a:rPr>
              <a:t>　</a:t>
            </a:r>
            <a:endParaRPr lang="en-US" altLang="ja-JP" sz="2800" dirty="0">
              <a:solidFill>
                <a:prstClr val="black"/>
              </a:solidFill>
              <a:latin typeface="メイリオ" panose="020B0604030504040204" pitchFamily="50" charset="-128"/>
              <a:ea typeface="メイリオ" panose="020B0604030504040204" pitchFamily="50" charset="-128"/>
            </a:endParaRPr>
          </a:p>
          <a:p>
            <a:r>
              <a:rPr lang="ja-JP" altLang="en-US" sz="2800" dirty="0">
                <a:solidFill>
                  <a:prstClr val="black"/>
                </a:solidFill>
                <a:latin typeface="メイリオ" panose="020B0604030504040204" pitchFamily="50" charset="-128"/>
                <a:ea typeface="メイリオ" panose="020B0604030504040204" pitchFamily="50" charset="-128"/>
              </a:rPr>
              <a:t>・使用後の針はすぐに廃棄する（廃棄容器を準備しておく）</a:t>
            </a:r>
            <a:endParaRPr lang="en-US" altLang="ja-JP" sz="2800" dirty="0">
              <a:solidFill>
                <a:prstClr val="black"/>
              </a:solidFill>
              <a:latin typeface="メイリオ" panose="020B0604030504040204" pitchFamily="50" charset="-128"/>
              <a:ea typeface="メイリオ" panose="020B0604030504040204" pitchFamily="50" charset="-128"/>
            </a:endParaRPr>
          </a:p>
          <a:p>
            <a:pPr>
              <a:lnSpc>
                <a:spcPct val="100000"/>
              </a:lnSpc>
              <a:spcBef>
                <a:spcPts val="0"/>
              </a:spcBef>
            </a:pPr>
            <a:endParaRPr lang="en-US" altLang="ja-JP" sz="2800" dirty="0">
              <a:solidFill>
                <a:prstClr val="black"/>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659619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1542068783"/>
              </p:ext>
            </p:extLst>
          </p:nvPr>
        </p:nvGraphicFramePr>
        <p:xfrm>
          <a:off x="1286804" y="1493240"/>
          <a:ext cx="10088668" cy="4298059"/>
        </p:xfrm>
        <a:graphic>
          <a:graphicData uri="http://schemas.openxmlformats.org/drawingml/2006/table">
            <a:tbl>
              <a:tblPr firstRow="1" bandRow="1">
                <a:tableStyleId>{5C22544A-7EE6-4342-B048-85BDC9FD1C3A}</a:tableStyleId>
              </a:tblPr>
              <a:tblGrid>
                <a:gridCol w="1195514">
                  <a:extLst>
                    <a:ext uri="{9D8B030D-6E8A-4147-A177-3AD203B41FA5}">
                      <a16:colId xmlns:a16="http://schemas.microsoft.com/office/drawing/2014/main" val="1895722574"/>
                    </a:ext>
                  </a:extLst>
                </a:gridCol>
                <a:gridCol w="2664635">
                  <a:extLst>
                    <a:ext uri="{9D8B030D-6E8A-4147-A177-3AD203B41FA5}">
                      <a16:colId xmlns:a16="http://schemas.microsoft.com/office/drawing/2014/main" val="567754404"/>
                    </a:ext>
                  </a:extLst>
                </a:gridCol>
                <a:gridCol w="2326198">
                  <a:extLst>
                    <a:ext uri="{9D8B030D-6E8A-4147-A177-3AD203B41FA5}">
                      <a16:colId xmlns:a16="http://schemas.microsoft.com/office/drawing/2014/main" val="3375085106"/>
                    </a:ext>
                  </a:extLst>
                </a:gridCol>
                <a:gridCol w="3902321">
                  <a:extLst>
                    <a:ext uri="{9D8B030D-6E8A-4147-A177-3AD203B41FA5}">
                      <a16:colId xmlns:a16="http://schemas.microsoft.com/office/drawing/2014/main" val="3156640304"/>
                    </a:ext>
                  </a:extLst>
                </a:gridCol>
              </a:tblGrid>
              <a:tr h="583000">
                <a:tc>
                  <a:txBody>
                    <a:bodyPr/>
                    <a:lstStyle/>
                    <a:p>
                      <a:pPr algn="ctr"/>
                      <a:endParaRPr kumimoji="1" lang="ja-JP" altLang="en-US" dirty="0">
                        <a:solidFill>
                          <a:schemeClr val="tx1"/>
                        </a:solidFill>
                        <a:latin typeface="メイリオ" panose="020B0604030504040204" pitchFamily="50" charset="-128"/>
                        <a:ea typeface="メイリオ" panose="020B0604030504040204" pitchFamily="50" charset="-128"/>
                      </a:endParaRPr>
                    </a:p>
                  </a:txBody>
                  <a:tcPr marL="74212" marR="742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dirty="0">
                          <a:solidFill>
                            <a:schemeClr val="tx1"/>
                          </a:solidFill>
                          <a:latin typeface="メイリオ" panose="020B0604030504040204" pitchFamily="50" charset="-128"/>
                          <a:ea typeface="メイリオ" panose="020B0604030504040204" pitchFamily="50" charset="-128"/>
                        </a:rPr>
                        <a:t>感染のリスク</a:t>
                      </a:r>
                    </a:p>
                  </a:txBody>
                  <a:tcPr marL="74212" marR="742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kumimoji="1" lang="ja-JP" altLang="en-US" dirty="0">
                          <a:solidFill>
                            <a:schemeClr val="tx1"/>
                          </a:solidFill>
                          <a:latin typeface="メイリオ" panose="020B0604030504040204" pitchFamily="50" charset="-128"/>
                          <a:ea typeface="メイリオ" panose="020B0604030504040204" pitchFamily="50" charset="-128"/>
                        </a:rPr>
                        <a:t>ワクチン</a:t>
                      </a:r>
                    </a:p>
                  </a:txBody>
                  <a:tcPr marL="74212" marR="742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kumimoji="1" lang="ja-JP" altLang="en-US" dirty="0">
                          <a:solidFill>
                            <a:schemeClr val="tx1"/>
                          </a:solidFill>
                          <a:latin typeface="メイリオ" panose="020B0604030504040204" pitchFamily="50" charset="-128"/>
                          <a:ea typeface="メイリオ" panose="020B0604030504040204" pitchFamily="50" charset="-128"/>
                        </a:rPr>
                        <a:t>曝露後予防策</a:t>
                      </a:r>
                    </a:p>
                  </a:txBody>
                  <a:tcPr marL="74212" marR="742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631135957"/>
                  </a:ext>
                </a:extLst>
              </a:tr>
              <a:tr h="1186949">
                <a:tc>
                  <a:txBody>
                    <a:bodyPr/>
                    <a:lstStyle/>
                    <a:p>
                      <a:pPr algn="ctr"/>
                      <a:r>
                        <a:rPr kumimoji="1" lang="en-US" altLang="ja-JP" dirty="0">
                          <a:latin typeface="メイリオ" panose="020B0604030504040204" pitchFamily="50" charset="-128"/>
                          <a:ea typeface="メイリオ" panose="020B0604030504040204" pitchFamily="50" charset="-128"/>
                        </a:rPr>
                        <a:t>HBV</a:t>
                      </a:r>
                      <a:endParaRPr kumimoji="1" lang="ja-JP" altLang="en-US" dirty="0">
                        <a:latin typeface="メイリオ" panose="020B0604030504040204" pitchFamily="50" charset="-128"/>
                        <a:ea typeface="メイリオ" panose="020B0604030504040204" pitchFamily="50" charset="-128"/>
                      </a:endParaRPr>
                    </a:p>
                  </a:txBody>
                  <a:tcPr marL="74212" marR="742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kumimoji="1" lang="en-US" altLang="ja-JP" sz="1800" b="0" dirty="0">
                        <a:latin typeface="メイリオ" panose="020B0604030504040204" pitchFamily="50" charset="-128"/>
                        <a:ea typeface="メイリオ" panose="020B0604030504040204" pitchFamily="50" charset="-128"/>
                      </a:endParaRPr>
                    </a:p>
                    <a:p>
                      <a:pPr algn="ctr"/>
                      <a:r>
                        <a:rPr kumimoji="1" lang="en-US" altLang="ja-JP" sz="1800" b="0" dirty="0">
                          <a:latin typeface="メイリオ" panose="020B0604030504040204" pitchFamily="50" charset="-128"/>
                          <a:ea typeface="メイリオ" panose="020B0604030504040204" pitchFamily="50" charset="-128"/>
                        </a:rPr>
                        <a:t>30</a:t>
                      </a:r>
                      <a:r>
                        <a:rPr kumimoji="1" lang="ja-JP" altLang="en-US" sz="1800" b="0" dirty="0">
                          <a:latin typeface="メイリオ" panose="020B0604030504040204" pitchFamily="50" charset="-128"/>
                          <a:ea typeface="メイリオ" panose="020B0604030504040204" pitchFamily="50" charset="-128"/>
                        </a:rPr>
                        <a:t>％</a:t>
                      </a:r>
                      <a:endParaRPr kumimoji="1" lang="en-US" altLang="ja-JP" sz="1800" b="0" dirty="0">
                        <a:latin typeface="メイリオ" panose="020B0604030504040204" pitchFamily="50" charset="-128"/>
                        <a:ea typeface="メイリオ" panose="020B0604030504040204" pitchFamily="50" charset="-128"/>
                      </a:endParaRPr>
                    </a:p>
                    <a:p>
                      <a:pPr algn="ctr"/>
                      <a:r>
                        <a:rPr kumimoji="1" lang="en-US" altLang="ja-JP" sz="1800" b="0" dirty="0">
                          <a:latin typeface="メイリオ" panose="020B0604030504040204" pitchFamily="50" charset="-128"/>
                          <a:ea typeface="メイリオ" panose="020B0604030504040204" pitchFamily="50" charset="-128"/>
                        </a:rPr>
                        <a:t>3</a:t>
                      </a:r>
                      <a:r>
                        <a:rPr kumimoji="1" lang="ja-JP" altLang="en-US" sz="1800" b="0" dirty="0">
                          <a:latin typeface="メイリオ" panose="020B0604030504040204" pitchFamily="50" charset="-128"/>
                          <a:ea typeface="メイリオ" panose="020B0604030504040204" pitchFamily="50" charset="-128"/>
                        </a:rPr>
                        <a:t>回に</a:t>
                      </a:r>
                      <a:r>
                        <a:rPr kumimoji="1" lang="en-US" altLang="ja-JP" sz="1800" b="0" dirty="0">
                          <a:latin typeface="メイリオ" panose="020B0604030504040204" pitchFamily="50" charset="-128"/>
                          <a:ea typeface="メイリオ" panose="020B0604030504040204" pitchFamily="50" charset="-128"/>
                        </a:rPr>
                        <a:t>1</a:t>
                      </a:r>
                      <a:r>
                        <a:rPr kumimoji="1" lang="ja-JP" altLang="en-US" sz="1800" b="0" dirty="0">
                          <a:latin typeface="メイリオ" panose="020B0604030504040204" pitchFamily="50" charset="-128"/>
                          <a:ea typeface="メイリオ" panose="020B0604030504040204" pitchFamily="50" charset="-128"/>
                        </a:rPr>
                        <a:t>回</a:t>
                      </a:r>
                      <a:endParaRPr kumimoji="1" lang="en-US" altLang="ja-JP" sz="1800" b="0" dirty="0">
                        <a:latin typeface="メイリオ" panose="020B0604030504040204" pitchFamily="50" charset="-128"/>
                        <a:ea typeface="メイリオ" panose="020B0604030504040204" pitchFamily="50" charset="-128"/>
                      </a:endParaRPr>
                    </a:p>
                  </a:txBody>
                  <a:tcPr marL="74212" marR="742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en-US" altLang="ja-JP" b="1" dirty="0">
                        <a:solidFill>
                          <a:srgbClr val="0070C0"/>
                        </a:solidFill>
                        <a:latin typeface="メイリオ" panose="020B0604030504040204" pitchFamily="50" charset="-128"/>
                        <a:ea typeface="メイリオ" panose="020B0604030504040204" pitchFamily="50" charset="-128"/>
                      </a:endParaRPr>
                    </a:p>
                    <a:p>
                      <a:pPr algn="ctr"/>
                      <a:r>
                        <a:rPr kumimoji="1" lang="ja-JP" altLang="en-US" b="1" dirty="0">
                          <a:solidFill>
                            <a:srgbClr val="0070C0"/>
                          </a:solidFill>
                          <a:latin typeface="メイリオ" panose="020B0604030504040204" pitchFamily="50" charset="-128"/>
                          <a:ea typeface="メイリオ" panose="020B0604030504040204" pitchFamily="50" charset="-128"/>
                        </a:rPr>
                        <a:t>あり</a:t>
                      </a:r>
                      <a:endParaRPr kumimoji="1" lang="en-US" altLang="ja-JP" b="1" dirty="0">
                        <a:solidFill>
                          <a:srgbClr val="0070C0"/>
                        </a:solidFill>
                        <a:latin typeface="メイリオ" panose="020B0604030504040204" pitchFamily="50" charset="-128"/>
                        <a:ea typeface="メイリオ" panose="020B0604030504040204" pitchFamily="50" charset="-128"/>
                      </a:endParaRPr>
                    </a:p>
                  </a:txBody>
                  <a:tcPr marL="74212" marR="742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b="1" dirty="0">
                          <a:solidFill>
                            <a:srgbClr val="0070C0"/>
                          </a:solidFill>
                          <a:latin typeface="メイリオ" panose="020B0604030504040204" pitchFamily="50" charset="-128"/>
                          <a:ea typeface="メイリオ" panose="020B0604030504040204" pitchFamily="50" charset="-128"/>
                        </a:rPr>
                        <a:t>速やかに（</a:t>
                      </a:r>
                      <a:r>
                        <a:rPr kumimoji="1" lang="en-US" altLang="ja-JP" b="1" dirty="0">
                          <a:solidFill>
                            <a:srgbClr val="0070C0"/>
                          </a:solidFill>
                          <a:latin typeface="メイリオ" panose="020B0604030504040204" pitchFamily="50" charset="-128"/>
                          <a:ea typeface="メイリオ" panose="020B0604030504040204" pitchFamily="50" charset="-128"/>
                        </a:rPr>
                        <a:t>48</a:t>
                      </a:r>
                      <a:r>
                        <a:rPr kumimoji="1" lang="ja-JP" altLang="en-US" b="1" dirty="0">
                          <a:solidFill>
                            <a:srgbClr val="0070C0"/>
                          </a:solidFill>
                          <a:latin typeface="メイリオ" panose="020B0604030504040204" pitchFamily="50" charset="-128"/>
                          <a:ea typeface="メイリオ" panose="020B0604030504040204" pitchFamily="50" charset="-128"/>
                        </a:rPr>
                        <a:t>時間以内に）</a:t>
                      </a:r>
                      <a:endParaRPr kumimoji="1" lang="en-US" altLang="ja-JP" b="1" dirty="0">
                        <a:solidFill>
                          <a:srgbClr val="0070C0"/>
                        </a:solidFill>
                        <a:latin typeface="メイリオ" panose="020B0604030504040204" pitchFamily="50" charset="-128"/>
                        <a:ea typeface="メイリオ"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b="1" dirty="0">
                          <a:solidFill>
                            <a:srgbClr val="0070C0"/>
                          </a:solidFill>
                          <a:latin typeface="メイリオ" panose="020B0604030504040204" pitchFamily="50" charset="-128"/>
                          <a:ea typeface="メイリオ" panose="020B0604030504040204" pitchFamily="50" charset="-128"/>
                        </a:rPr>
                        <a:t>免疫グロブリン＋</a:t>
                      </a:r>
                      <a:r>
                        <a:rPr kumimoji="1" lang="en-US" altLang="ja-JP" b="1" dirty="0">
                          <a:solidFill>
                            <a:srgbClr val="0070C0"/>
                          </a:solidFill>
                          <a:latin typeface="メイリオ" panose="020B0604030504040204" pitchFamily="50" charset="-128"/>
                          <a:ea typeface="メイリオ" panose="020B0604030504040204" pitchFamily="50" charset="-128"/>
                        </a:rPr>
                        <a:t>B</a:t>
                      </a:r>
                      <a:r>
                        <a:rPr kumimoji="1" lang="ja-JP" altLang="en-US" b="1" dirty="0">
                          <a:solidFill>
                            <a:srgbClr val="0070C0"/>
                          </a:solidFill>
                          <a:latin typeface="メイリオ" panose="020B0604030504040204" pitchFamily="50" charset="-128"/>
                          <a:ea typeface="メイリオ" panose="020B0604030504040204" pitchFamily="50" charset="-128"/>
                        </a:rPr>
                        <a:t>型肝炎ワクチン</a:t>
                      </a:r>
                    </a:p>
                  </a:txBody>
                  <a:tcPr marL="74212" marR="742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80841900"/>
                  </a:ext>
                </a:extLst>
              </a:tr>
              <a:tr h="1317926">
                <a:tc>
                  <a:txBody>
                    <a:bodyPr/>
                    <a:lstStyle/>
                    <a:p>
                      <a:pPr algn="ctr"/>
                      <a:r>
                        <a:rPr kumimoji="1" lang="en-US" altLang="ja-JP" dirty="0">
                          <a:latin typeface="メイリオ" panose="020B0604030504040204" pitchFamily="50" charset="-128"/>
                          <a:ea typeface="メイリオ" panose="020B0604030504040204" pitchFamily="50" charset="-128"/>
                        </a:rPr>
                        <a:t>HCV</a:t>
                      </a:r>
                      <a:endParaRPr kumimoji="1" lang="ja-JP" altLang="en-US" dirty="0">
                        <a:latin typeface="メイリオ" panose="020B0604030504040204" pitchFamily="50" charset="-128"/>
                        <a:ea typeface="メイリオ" panose="020B0604030504040204" pitchFamily="50" charset="-128"/>
                      </a:endParaRPr>
                    </a:p>
                  </a:txBody>
                  <a:tcPr marL="74212" marR="742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dirty="0">
                          <a:latin typeface="メイリオ" panose="020B0604030504040204" pitchFamily="50" charset="-128"/>
                          <a:ea typeface="メイリオ" panose="020B0604030504040204" pitchFamily="50" charset="-128"/>
                        </a:rPr>
                        <a:t>1.8-3</a:t>
                      </a:r>
                      <a:r>
                        <a:rPr kumimoji="1" lang="ja-JP" altLang="en-US" sz="1800" b="0" dirty="0">
                          <a:latin typeface="メイリオ" panose="020B0604030504040204" pitchFamily="50" charset="-128"/>
                          <a:ea typeface="メイリオ" panose="020B0604030504040204" pitchFamily="50" charset="-128"/>
                        </a:rPr>
                        <a:t>％</a:t>
                      </a:r>
                      <a:endParaRPr kumimoji="1" lang="en-US" altLang="ja-JP" sz="1800" b="0" dirty="0">
                        <a:latin typeface="メイリオ" panose="020B0604030504040204" pitchFamily="50" charset="-128"/>
                        <a:ea typeface="メイリオ"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dirty="0">
                          <a:latin typeface="メイリオ" panose="020B0604030504040204" pitchFamily="50" charset="-128"/>
                          <a:ea typeface="メイリオ" panose="020B0604030504040204" pitchFamily="50" charset="-128"/>
                        </a:rPr>
                        <a:t>30</a:t>
                      </a:r>
                      <a:r>
                        <a:rPr kumimoji="1" lang="ja-JP" altLang="en-US" sz="1800" b="0" dirty="0">
                          <a:latin typeface="メイリオ" panose="020B0604030504040204" pitchFamily="50" charset="-128"/>
                          <a:ea typeface="メイリオ" panose="020B0604030504040204" pitchFamily="50" charset="-128"/>
                        </a:rPr>
                        <a:t>～</a:t>
                      </a:r>
                      <a:r>
                        <a:rPr kumimoji="1" lang="en-US" altLang="ja-JP" sz="1800" b="0" dirty="0">
                          <a:latin typeface="メイリオ" panose="020B0604030504040204" pitchFamily="50" charset="-128"/>
                          <a:ea typeface="メイリオ" panose="020B0604030504040204" pitchFamily="50" charset="-128"/>
                        </a:rPr>
                        <a:t>50</a:t>
                      </a:r>
                      <a:r>
                        <a:rPr kumimoji="1" lang="ja-JP" altLang="en-US" sz="1800" b="0" dirty="0">
                          <a:latin typeface="メイリオ" panose="020B0604030504040204" pitchFamily="50" charset="-128"/>
                          <a:ea typeface="メイリオ" panose="020B0604030504040204" pitchFamily="50" charset="-128"/>
                        </a:rPr>
                        <a:t>回に</a:t>
                      </a:r>
                      <a:r>
                        <a:rPr kumimoji="1" lang="en-US" altLang="ja-JP" sz="1800" b="0" dirty="0">
                          <a:latin typeface="メイリオ" panose="020B0604030504040204" pitchFamily="50" charset="-128"/>
                          <a:ea typeface="メイリオ" panose="020B0604030504040204" pitchFamily="50" charset="-128"/>
                        </a:rPr>
                        <a:t>1</a:t>
                      </a:r>
                      <a:r>
                        <a:rPr kumimoji="1" lang="ja-JP" altLang="en-US" sz="1800" b="0" dirty="0">
                          <a:latin typeface="メイリオ" panose="020B0604030504040204" pitchFamily="50" charset="-128"/>
                          <a:ea typeface="メイリオ" panose="020B0604030504040204" pitchFamily="50" charset="-128"/>
                        </a:rPr>
                        <a:t>回</a:t>
                      </a:r>
                    </a:p>
                  </a:txBody>
                  <a:tcPr marL="74212" marR="742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dirty="0">
                          <a:latin typeface="メイリオ" panose="020B0604030504040204" pitchFamily="50" charset="-128"/>
                          <a:ea typeface="メイリオ" panose="020B0604030504040204" pitchFamily="50" charset="-128"/>
                        </a:rPr>
                        <a:t>なし</a:t>
                      </a:r>
                    </a:p>
                  </a:txBody>
                  <a:tcPr marL="74212" marR="742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dirty="0">
                          <a:latin typeface="メイリオ" panose="020B0604030504040204" pitchFamily="50" charset="-128"/>
                          <a:ea typeface="メイリオ" panose="020B0604030504040204" pitchFamily="50" charset="-128"/>
                        </a:rPr>
                        <a:t>　　　　　　　</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　　　　　　　なし</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　</a:t>
                      </a:r>
                    </a:p>
                  </a:txBody>
                  <a:tcPr marL="74212" marR="742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1860442"/>
                  </a:ext>
                </a:extLst>
              </a:tr>
              <a:tr h="1210184">
                <a:tc>
                  <a:txBody>
                    <a:bodyPr/>
                    <a:lstStyle/>
                    <a:p>
                      <a:pPr algn="ctr"/>
                      <a:endParaRPr kumimoji="1" lang="en-US" altLang="ja-JP" dirty="0">
                        <a:latin typeface="メイリオ" panose="020B0604030504040204" pitchFamily="50" charset="-128"/>
                        <a:ea typeface="メイリオ" panose="020B0604030504040204" pitchFamily="50" charset="-128"/>
                      </a:endParaRPr>
                    </a:p>
                    <a:p>
                      <a:pPr algn="ctr"/>
                      <a:r>
                        <a:rPr kumimoji="1" lang="en-US" altLang="ja-JP" dirty="0">
                          <a:latin typeface="メイリオ" panose="020B0604030504040204" pitchFamily="50" charset="-128"/>
                          <a:ea typeface="メイリオ" panose="020B0604030504040204" pitchFamily="50" charset="-128"/>
                        </a:rPr>
                        <a:t>HIV</a:t>
                      </a:r>
                    </a:p>
                  </a:txBody>
                  <a:tcPr marL="74212" marR="742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en-US" altLang="ja-JP" sz="1800" b="0" dirty="0">
                        <a:latin typeface="メイリオ" panose="020B0604030504040204" pitchFamily="50" charset="-128"/>
                        <a:ea typeface="メイリオ"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dirty="0">
                          <a:latin typeface="メイリオ" panose="020B0604030504040204" pitchFamily="50" charset="-128"/>
                          <a:ea typeface="メイリオ" panose="020B0604030504040204" pitchFamily="50" charset="-128"/>
                        </a:rPr>
                        <a:t>0.3</a:t>
                      </a:r>
                      <a:r>
                        <a:rPr kumimoji="1" lang="ja-JP" altLang="en-US" sz="1800" b="0" dirty="0">
                          <a:latin typeface="メイリオ" panose="020B0604030504040204" pitchFamily="50" charset="-128"/>
                          <a:ea typeface="メイリオ" panose="020B0604030504040204" pitchFamily="50" charset="-128"/>
                        </a:rPr>
                        <a:t>％</a:t>
                      </a:r>
                      <a:endParaRPr kumimoji="1" lang="en-US" altLang="ja-JP" sz="1800" b="0" dirty="0">
                        <a:latin typeface="メイリオ" panose="020B0604030504040204" pitchFamily="50" charset="-128"/>
                        <a:ea typeface="メイリオ"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dirty="0">
                          <a:latin typeface="メイリオ" panose="020B0604030504040204" pitchFamily="50" charset="-128"/>
                          <a:ea typeface="メイリオ" panose="020B0604030504040204" pitchFamily="50" charset="-128"/>
                        </a:rPr>
                        <a:t>300</a:t>
                      </a:r>
                      <a:r>
                        <a:rPr kumimoji="1" lang="ja-JP" altLang="en-US" sz="1800" b="0" dirty="0">
                          <a:latin typeface="メイリオ" panose="020B0604030504040204" pitchFamily="50" charset="-128"/>
                          <a:ea typeface="メイリオ" panose="020B0604030504040204" pitchFamily="50" charset="-128"/>
                        </a:rPr>
                        <a:t>回に</a:t>
                      </a:r>
                      <a:r>
                        <a:rPr kumimoji="1" lang="en-US" altLang="ja-JP" sz="1800" b="0" dirty="0">
                          <a:latin typeface="メイリオ" panose="020B0604030504040204" pitchFamily="50" charset="-128"/>
                          <a:ea typeface="メイリオ" panose="020B0604030504040204" pitchFamily="50" charset="-128"/>
                        </a:rPr>
                        <a:t>1</a:t>
                      </a:r>
                      <a:r>
                        <a:rPr kumimoji="1" lang="ja-JP" altLang="en-US" sz="1800" b="0" dirty="0">
                          <a:latin typeface="メイリオ" panose="020B0604030504040204" pitchFamily="50" charset="-128"/>
                          <a:ea typeface="メイリオ" panose="020B0604030504040204" pitchFamily="50" charset="-128"/>
                        </a:rPr>
                        <a:t>回</a:t>
                      </a:r>
                      <a:endParaRPr kumimoji="1" lang="en-US" altLang="ja-JP" sz="1800" b="0" dirty="0">
                        <a:latin typeface="メイリオ" panose="020B0604030504040204" pitchFamily="50" charset="-128"/>
                        <a:ea typeface="メイリオ"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dirty="0">
                          <a:latin typeface="メイリオ" panose="020B0604030504040204" pitchFamily="50" charset="-128"/>
                          <a:ea typeface="メイリオ" panose="020B0604030504040204" pitchFamily="50" charset="-128"/>
                        </a:rPr>
                        <a:t>　</a:t>
                      </a:r>
                      <a:endParaRPr kumimoji="1" lang="ja-JP" altLang="en-US" b="0" dirty="0">
                        <a:latin typeface="メイリオ" panose="020B0604030504040204" pitchFamily="50" charset="-128"/>
                        <a:ea typeface="メイリオ" panose="020B0604030504040204" pitchFamily="50" charset="-128"/>
                      </a:endParaRPr>
                    </a:p>
                  </a:txBody>
                  <a:tcPr marL="74212" marR="742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dirty="0">
                          <a:latin typeface="メイリオ" panose="020B0604030504040204" pitchFamily="50" charset="-128"/>
                          <a:ea typeface="メイリオ" panose="020B0604030504040204" pitchFamily="50" charset="-128"/>
                        </a:rPr>
                        <a:t>なし</a:t>
                      </a:r>
                    </a:p>
                  </a:txBody>
                  <a:tcPr marL="74212" marR="742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b="1" dirty="0">
                          <a:solidFill>
                            <a:srgbClr val="FF0000"/>
                          </a:solidFill>
                          <a:latin typeface="メイリオ" panose="020B0604030504040204" pitchFamily="50" charset="-128"/>
                          <a:ea typeface="メイリオ" panose="020B0604030504040204" pitchFamily="50" charset="-128"/>
                        </a:rPr>
                        <a:t>可及的速やかに</a:t>
                      </a:r>
                      <a:endParaRPr kumimoji="1" lang="en-US" altLang="ja-JP" b="1" dirty="0">
                        <a:solidFill>
                          <a:srgbClr val="FF0000"/>
                        </a:solidFill>
                        <a:latin typeface="メイリオ" panose="020B0604030504040204" pitchFamily="50" charset="-128"/>
                        <a:ea typeface="メイリオ"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b="1" dirty="0">
                          <a:solidFill>
                            <a:srgbClr val="FF0000"/>
                          </a:solidFill>
                          <a:latin typeface="メイリオ" panose="020B0604030504040204" pitchFamily="50" charset="-128"/>
                          <a:ea typeface="メイリオ" panose="020B0604030504040204" pitchFamily="50" charset="-128"/>
                        </a:rPr>
                        <a:t>（出来れば</a:t>
                      </a:r>
                      <a:r>
                        <a:rPr kumimoji="1" lang="en-US" altLang="ja-JP" b="1" dirty="0">
                          <a:solidFill>
                            <a:srgbClr val="FF0000"/>
                          </a:solidFill>
                          <a:latin typeface="メイリオ" panose="020B0604030504040204" pitchFamily="50" charset="-128"/>
                          <a:ea typeface="メイリオ" panose="020B0604030504040204" pitchFamily="50" charset="-128"/>
                        </a:rPr>
                        <a:t>2</a:t>
                      </a:r>
                      <a:r>
                        <a:rPr kumimoji="1" lang="ja-JP" altLang="en-US" b="1" dirty="0">
                          <a:solidFill>
                            <a:srgbClr val="FF0000"/>
                          </a:solidFill>
                          <a:latin typeface="メイリオ" panose="020B0604030504040204" pitchFamily="50" charset="-128"/>
                          <a:ea typeface="メイリオ" panose="020B0604030504040204" pitchFamily="50" charset="-128"/>
                        </a:rPr>
                        <a:t>時間以内に）</a:t>
                      </a:r>
                      <a:endParaRPr kumimoji="1" lang="en-US" altLang="ja-JP" b="1" dirty="0">
                        <a:solidFill>
                          <a:srgbClr val="FF0000"/>
                        </a:solidFill>
                        <a:latin typeface="メイリオ" panose="020B0604030504040204" pitchFamily="50" charset="-128"/>
                        <a:ea typeface="メイリオ"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b="1" dirty="0">
                          <a:solidFill>
                            <a:srgbClr val="FF0000"/>
                          </a:solidFill>
                          <a:latin typeface="メイリオ" panose="020B0604030504040204" pitchFamily="50" charset="-128"/>
                          <a:ea typeface="メイリオ" panose="020B0604030504040204" pitchFamily="50" charset="-128"/>
                        </a:rPr>
                        <a:t>抗</a:t>
                      </a:r>
                      <a:r>
                        <a:rPr kumimoji="1" lang="en-US" altLang="ja-JP" b="1" dirty="0">
                          <a:solidFill>
                            <a:srgbClr val="FF0000"/>
                          </a:solidFill>
                          <a:latin typeface="メイリオ" panose="020B0604030504040204" pitchFamily="50" charset="-128"/>
                          <a:ea typeface="メイリオ" panose="020B0604030504040204" pitchFamily="50" charset="-128"/>
                        </a:rPr>
                        <a:t>HIV</a:t>
                      </a:r>
                      <a:r>
                        <a:rPr kumimoji="1" lang="ja-JP" altLang="en-US" b="1" dirty="0">
                          <a:solidFill>
                            <a:srgbClr val="FF0000"/>
                          </a:solidFill>
                          <a:latin typeface="メイリオ" panose="020B0604030504040204" pitchFamily="50" charset="-128"/>
                          <a:ea typeface="メイリオ" panose="020B0604030504040204" pitchFamily="50" charset="-128"/>
                        </a:rPr>
                        <a:t>薬の予防内服（</a:t>
                      </a:r>
                      <a:r>
                        <a:rPr kumimoji="1" lang="en-US" altLang="ja-JP" b="1" dirty="0">
                          <a:solidFill>
                            <a:srgbClr val="FF0000"/>
                          </a:solidFill>
                          <a:latin typeface="メイリオ" panose="020B0604030504040204" pitchFamily="50" charset="-128"/>
                          <a:ea typeface="メイリオ" panose="020B0604030504040204" pitchFamily="50" charset="-128"/>
                        </a:rPr>
                        <a:t>28</a:t>
                      </a:r>
                      <a:r>
                        <a:rPr kumimoji="1" lang="ja-JP" altLang="en-US" b="1" dirty="0">
                          <a:solidFill>
                            <a:srgbClr val="FF0000"/>
                          </a:solidFill>
                          <a:latin typeface="メイリオ" panose="020B0604030504040204" pitchFamily="50" charset="-128"/>
                          <a:ea typeface="メイリオ" panose="020B0604030504040204" pitchFamily="50" charset="-128"/>
                        </a:rPr>
                        <a:t>日間継続）</a:t>
                      </a:r>
                    </a:p>
                  </a:txBody>
                  <a:tcPr marL="74212" marR="742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9383985"/>
                  </a:ext>
                </a:extLst>
              </a:tr>
            </a:tbl>
          </a:graphicData>
        </a:graphic>
      </p:graphicFrame>
      <p:sp>
        <p:nvSpPr>
          <p:cNvPr id="4" name="タイトル 3"/>
          <p:cNvSpPr txBox="1">
            <a:spLocks/>
          </p:cNvSpPr>
          <p:nvPr/>
        </p:nvSpPr>
        <p:spPr>
          <a:xfrm>
            <a:off x="589321" y="536831"/>
            <a:ext cx="10544843" cy="82234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600" dirty="0">
                <a:latin typeface="メイリオ" panose="020B0604030504040204" pitchFamily="50" charset="-128"/>
                <a:ea typeface="メイリオ" panose="020B0604030504040204" pitchFamily="50" charset="-128"/>
              </a:rPr>
              <a:t>血液・体液曝露で問題となる感染症について</a:t>
            </a:r>
          </a:p>
        </p:txBody>
      </p:sp>
    </p:spTree>
    <p:custDataLst>
      <p:tags r:id="rId1"/>
    </p:custDataLst>
    <p:extLst>
      <p:ext uri="{BB962C8B-B14F-4D97-AF65-F5344CB8AC3E}">
        <p14:creationId xmlns:p14="http://schemas.microsoft.com/office/powerpoint/2010/main" val="3372034449"/>
      </p:ext>
    </p:extLst>
  </p:cSld>
  <p:clrMapOvr>
    <a:masterClrMapping/>
  </p:clrMapOvr>
  <mc:AlternateContent xmlns:mc="http://schemas.openxmlformats.org/markup-compatibility/2006" xmlns:p14="http://schemas.microsoft.com/office/powerpoint/2010/main">
    <mc:Choice Requires="p14">
      <p:transition spd="slow" p14:dur="2000" advTm="1958"/>
    </mc:Choice>
    <mc:Fallback xmlns="">
      <p:transition spd="slow" advTm="1958"/>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1184585457"/>
              </p:ext>
            </p:extLst>
          </p:nvPr>
        </p:nvGraphicFramePr>
        <p:xfrm>
          <a:off x="1286804" y="1493240"/>
          <a:ext cx="10088668" cy="4298059"/>
        </p:xfrm>
        <a:graphic>
          <a:graphicData uri="http://schemas.openxmlformats.org/drawingml/2006/table">
            <a:tbl>
              <a:tblPr firstRow="1" bandRow="1">
                <a:tableStyleId>{5C22544A-7EE6-4342-B048-85BDC9FD1C3A}</a:tableStyleId>
              </a:tblPr>
              <a:tblGrid>
                <a:gridCol w="1195514">
                  <a:extLst>
                    <a:ext uri="{9D8B030D-6E8A-4147-A177-3AD203B41FA5}">
                      <a16:colId xmlns:a16="http://schemas.microsoft.com/office/drawing/2014/main" val="1895722574"/>
                    </a:ext>
                  </a:extLst>
                </a:gridCol>
                <a:gridCol w="2664635">
                  <a:extLst>
                    <a:ext uri="{9D8B030D-6E8A-4147-A177-3AD203B41FA5}">
                      <a16:colId xmlns:a16="http://schemas.microsoft.com/office/drawing/2014/main" val="567754404"/>
                    </a:ext>
                  </a:extLst>
                </a:gridCol>
                <a:gridCol w="2326198">
                  <a:extLst>
                    <a:ext uri="{9D8B030D-6E8A-4147-A177-3AD203B41FA5}">
                      <a16:colId xmlns:a16="http://schemas.microsoft.com/office/drawing/2014/main" val="3375085106"/>
                    </a:ext>
                  </a:extLst>
                </a:gridCol>
                <a:gridCol w="3902321">
                  <a:extLst>
                    <a:ext uri="{9D8B030D-6E8A-4147-A177-3AD203B41FA5}">
                      <a16:colId xmlns:a16="http://schemas.microsoft.com/office/drawing/2014/main" val="3156640304"/>
                    </a:ext>
                  </a:extLst>
                </a:gridCol>
              </a:tblGrid>
              <a:tr h="583000">
                <a:tc>
                  <a:txBody>
                    <a:bodyPr/>
                    <a:lstStyle/>
                    <a:p>
                      <a:pPr algn="ctr"/>
                      <a:endParaRPr kumimoji="1" lang="ja-JP" altLang="en-US" dirty="0">
                        <a:solidFill>
                          <a:schemeClr val="tx1"/>
                        </a:solidFill>
                        <a:latin typeface="メイリオ" panose="020B0604030504040204" pitchFamily="50" charset="-128"/>
                        <a:ea typeface="メイリオ" panose="020B0604030504040204" pitchFamily="50" charset="-128"/>
                      </a:endParaRPr>
                    </a:p>
                  </a:txBody>
                  <a:tcPr marL="74212" marR="742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dirty="0">
                          <a:solidFill>
                            <a:schemeClr val="tx1"/>
                          </a:solidFill>
                          <a:latin typeface="メイリオ" panose="020B0604030504040204" pitchFamily="50" charset="-128"/>
                          <a:ea typeface="メイリオ" panose="020B0604030504040204" pitchFamily="50" charset="-128"/>
                        </a:rPr>
                        <a:t>感染のリスク</a:t>
                      </a:r>
                    </a:p>
                  </a:txBody>
                  <a:tcPr marL="74212" marR="742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kumimoji="1" lang="ja-JP" altLang="en-US" dirty="0">
                          <a:solidFill>
                            <a:schemeClr val="tx1"/>
                          </a:solidFill>
                          <a:latin typeface="メイリオ" panose="020B0604030504040204" pitchFamily="50" charset="-128"/>
                          <a:ea typeface="メイリオ" panose="020B0604030504040204" pitchFamily="50" charset="-128"/>
                        </a:rPr>
                        <a:t>ワクチン</a:t>
                      </a:r>
                    </a:p>
                  </a:txBody>
                  <a:tcPr marL="74212" marR="742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kumimoji="1" lang="ja-JP" altLang="en-US" dirty="0">
                          <a:solidFill>
                            <a:schemeClr val="tx1"/>
                          </a:solidFill>
                          <a:latin typeface="メイリオ" panose="020B0604030504040204" pitchFamily="50" charset="-128"/>
                          <a:ea typeface="メイリオ" panose="020B0604030504040204" pitchFamily="50" charset="-128"/>
                        </a:rPr>
                        <a:t>曝露後予防策</a:t>
                      </a:r>
                    </a:p>
                  </a:txBody>
                  <a:tcPr marL="74212" marR="742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631135957"/>
                  </a:ext>
                </a:extLst>
              </a:tr>
              <a:tr h="1186949">
                <a:tc>
                  <a:txBody>
                    <a:bodyPr/>
                    <a:lstStyle/>
                    <a:p>
                      <a:pPr algn="ctr"/>
                      <a:r>
                        <a:rPr kumimoji="1" lang="en-US" altLang="ja-JP" dirty="0">
                          <a:latin typeface="メイリオ" panose="020B0604030504040204" pitchFamily="50" charset="-128"/>
                          <a:ea typeface="メイリオ" panose="020B0604030504040204" pitchFamily="50" charset="-128"/>
                        </a:rPr>
                        <a:t>HBV</a:t>
                      </a:r>
                      <a:endParaRPr kumimoji="1" lang="ja-JP" altLang="en-US" dirty="0">
                        <a:latin typeface="メイリオ" panose="020B0604030504040204" pitchFamily="50" charset="-128"/>
                        <a:ea typeface="メイリオ" panose="020B0604030504040204" pitchFamily="50" charset="-128"/>
                      </a:endParaRPr>
                    </a:p>
                  </a:txBody>
                  <a:tcPr marL="74212" marR="742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kumimoji="1" lang="en-US" altLang="ja-JP" sz="1800" b="0" dirty="0">
                        <a:latin typeface="メイリオ" panose="020B0604030504040204" pitchFamily="50" charset="-128"/>
                        <a:ea typeface="メイリオ" panose="020B0604030504040204" pitchFamily="50" charset="-128"/>
                      </a:endParaRPr>
                    </a:p>
                    <a:p>
                      <a:pPr algn="ctr"/>
                      <a:r>
                        <a:rPr kumimoji="1" lang="en-US" altLang="ja-JP" sz="1800" b="0" dirty="0">
                          <a:latin typeface="メイリオ" panose="020B0604030504040204" pitchFamily="50" charset="-128"/>
                          <a:ea typeface="メイリオ" panose="020B0604030504040204" pitchFamily="50" charset="-128"/>
                        </a:rPr>
                        <a:t>30</a:t>
                      </a:r>
                      <a:r>
                        <a:rPr kumimoji="1" lang="ja-JP" altLang="en-US" sz="1800" b="0" dirty="0">
                          <a:latin typeface="メイリオ" panose="020B0604030504040204" pitchFamily="50" charset="-128"/>
                          <a:ea typeface="メイリオ" panose="020B0604030504040204" pitchFamily="50" charset="-128"/>
                        </a:rPr>
                        <a:t>％</a:t>
                      </a:r>
                      <a:endParaRPr kumimoji="1" lang="en-US" altLang="ja-JP" sz="1800" b="0" dirty="0">
                        <a:latin typeface="メイリオ" panose="020B0604030504040204" pitchFamily="50" charset="-128"/>
                        <a:ea typeface="メイリオ" panose="020B0604030504040204" pitchFamily="50" charset="-128"/>
                      </a:endParaRPr>
                    </a:p>
                    <a:p>
                      <a:pPr algn="ctr"/>
                      <a:r>
                        <a:rPr kumimoji="1" lang="en-US" altLang="ja-JP" sz="1800" b="0" dirty="0">
                          <a:latin typeface="メイリオ" panose="020B0604030504040204" pitchFamily="50" charset="-128"/>
                          <a:ea typeface="メイリオ" panose="020B0604030504040204" pitchFamily="50" charset="-128"/>
                        </a:rPr>
                        <a:t>3</a:t>
                      </a:r>
                      <a:r>
                        <a:rPr kumimoji="1" lang="ja-JP" altLang="en-US" sz="1800" b="0" dirty="0">
                          <a:latin typeface="メイリオ" panose="020B0604030504040204" pitchFamily="50" charset="-128"/>
                          <a:ea typeface="メイリオ" panose="020B0604030504040204" pitchFamily="50" charset="-128"/>
                        </a:rPr>
                        <a:t>回に</a:t>
                      </a:r>
                      <a:r>
                        <a:rPr kumimoji="1" lang="en-US" altLang="ja-JP" sz="1800" b="0" dirty="0">
                          <a:latin typeface="メイリオ" panose="020B0604030504040204" pitchFamily="50" charset="-128"/>
                          <a:ea typeface="メイリオ" panose="020B0604030504040204" pitchFamily="50" charset="-128"/>
                        </a:rPr>
                        <a:t>1</a:t>
                      </a:r>
                      <a:r>
                        <a:rPr kumimoji="1" lang="ja-JP" altLang="en-US" sz="1800" b="0" dirty="0">
                          <a:latin typeface="メイリオ" panose="020B0604030504040204" pitchFamily="50" charset="-128"/>
                          <a:ea typeface="メイリオ" panose="020B0604030504040204" pitchFamily="50" charset="-128"/>
                        </a:rPr>
                        <a:t>回</a:t>
                      </a:r>
                      <a:endParaRPr kumimoji="1" lang="en-US" altLang="ja-JP" sz="1800" b="0" dirty="0">
                        <a:latin typeface="メイリオ" panose="020B0604030504040204" pitchFamily="50" charset="-128"/>
                        <a:ea typeface="メイリオ" panose="020B0604030504040204" pitchFamily="50" charset="-128"/>
                      </a:endParaRPr>
                    </a:p>
                  </a:txBody>
                  <a:tcPr marL="74212" marR="742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en-US" altLang="ja-JP" b="1" dirty="0">
                        <a:solidFill>
                          <a:srgbClr val="0070C0"/>
                        </a:solidFill>
                        <a:latin typeface="メイリオ" panose="020B0604030504040204" pitchFamily="50" charset="-128"/>
                        <a:ea typeface="メイリオ" panose="020B0604030504040204" pitchFamily="50" charset="-128"/>
                      </a:endParaRPr>
                    </a:p>
                    <a:p>
                      <a:pPr algn="ctr"/>
                      <a:r>
                        <a:rPr kumimoji="1" lang="ja-JP" altLang="en-US" b="1" dirty="0">
                          <a:solidFill>
                            <a:srgbClr val="0070C0"/>
                          </a:solidFill>
                          <a:latin typeface="メイリオ" panose="020B0604030504040204" pitchFamily="50" charset="-128"/>
                          <a:ea typeface="メイリオ" panose="020B0604030504040204" pitchFamily="50" charset="-128"/>
                        </a:rPr>
                        <a:t>あり</a:t>
                      </a:r>
                      <a:endParaRPr kumimoji="1" lang="en-US" altLang="ja-JP" b="1" dirty="0">
                        <a:solidFill>
                          <a:srgbClr val="0070C0"/>
                        </a:solidFill>
                        <a:latin typeface="メイリオ" panose="020B0604030504040204" pitchFamily="50" charset="-128"/>
                        <a:ea typeface="メイリオ" panose="020B0604030504040204" pitchFamily="50" charset="-128"/>
                      </a:endParaRPr>
                    </a:p>
                  </a:txBody>
                  <a:tcPr marL="74212" marR="742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b="1" dirty="0">
                          <a:solidFill>
                            <a:srgbClr val="0070C0"/>
                          </a:solidFill>
                          <a:latin typeface="メイリオ" panose="020B0604030504040204" pitchFamily="50" charset="-128"/>
                          <a:ea typeface="メイリオ" panose="020B0604030504040204" pitchFamily="50" charset="-128"/>
                        </a:rPr>
                        <a:t>速やかに（</a:t>
                      </a:r>
                      <a:r>
                        <a:rPr kumimoji="1" lang="en-US" altLang="ja-JP" b="1" dirty="0">
                          <a:solidFill>
                            <a:srgbClr val="0070C0"/>
                          </a:solidFill>
                          <a:latin typeface="メイリオ" panose="020B0604030504040204" pitchFamily="50" charset="-128"/>
                          <a:ea typeface="メイリオ" panose="020B0604030504040204" pitchFamily="50" charset="-128"/>
                        </a:rPr>
                        <a:t>48</a:t>
                      </a:r>
                      <a:r>
                        <a:rPr kumimoji="1" lang="ja-JP" altLang="en-US" b="1" dirty="0">
                          <a:solidFill>
                            <a:srgbClr val="0070C0"/>
                          </a:solidFill>
                          <a:latin typeface="メイリオ" panose="020B0604030504040204" pitchFamily="50" charset="-128"/>
                          <a:ea typeface="メイリオ" panose="020B0604030504040204" pitchFamily="50" charset="-128"/>
                        </a:rPr>
                        <a:t>時間以内に）</a:t>
                      </a:r>
                      <a:endParaRPr kumimoji="1" lang="en-US" altLang="ja-JP" b="1" dirty="0">
                        <a:solidFill>
                          <a:srgbClr val="0070C0"/>
                        </a:solidFill>
                        <a:latin typeface="メイリオ" panose="020B0604030504040204" pitchFamily="50" charset="-128"/>
                        <a:ea typeface="メイリオ"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b="1" dirty="0">
                          <a:solidFill>
                            <a:srgbClr val="0070C0"/>
                          </a:solidFill>
                          <a:latin typeface="メイリオ" panose="020B0604030504040204" pitchFamily="50" charset="-128"/>
                          <a:ea typeface="メイリオ" panose="020B0604030504040204" pitchFamily="50" charset="-128"/>
                        </a:rPr>
                        <a:t>免疫グロブリン＋</a:t>
                      </a:r>
                      <a:r>
                        <a:rPr kumimoji="1" lang="en-US" altLang="ja-JP" b="1" dirty="0">
                          <a:solidFill>
                            <a:srgbClr val="0070C0"/>
                          </a:solidFill>
                          <a:latin typeface="メイリオ" panose="020B0604030504040204" pitchFamily="50" charset="-128"/>
                          <a:ea typeface="メイリオ" panose="020B0604030504040204" pitchFamily="50" charset="-128"/>
                        </a:rPr>
                        <a:t>B</a:t>
                      </a:r>
                      <a:r>
                        <a:rPr kumimoji="1" lang="ja-JP" altLang="en-US" b="1" dirty="0">
                          <a:solidFill>
                            <a:srgbClr val="0070C0"/>
                          </a:solidFill>
                          <a:latin typeface="メイリオ" panose="020B0604030504040204" pitchFamily="50" charset="-128"/>
                          <a:ea typeface="メイリオ" panose="020B0604030504040204" pitchFamily="50" charset="-128"/>
                        </a:rPr>
                        <a:t>型肝炎ワクチン</a:t>
                      </a:r>
                    </a:p>
                  </a:txBody>
                  <a:tcPr marL="74212" marR="742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80841900"/>
                  </a:ext>
                </a:extLst>
              </a:tr>
              <a:tr h="1317926">
                <a:tc>
                  <a:txBody>
                    <a:bodyPr/>
                    <a:lstStyle/>
                    <a:p>
                      <a:pPr algn="ctr"/>
                      <a:r>
                        <a:rPr kumimoji="1" lang="en-US" altLang="ja-JP" dirty="0">
                          <a:solidFill>
                            <a:schemeClr val="bg1">
                              <a:lumMod val="50000"/>
                            </a:schemeClr>
                          </a:solidFill>
                          <a:latin typeface="メイリオ" panose="020B0604030504040204" pitchFamily="50" charset="-128"/>
                          <a:ea typeface="メイリオ" panose="020B0604030504040204" pitchFamily="50" charset="-128"/>
                        </a:rPr>
                        <a:t>HCV</a:t>
                      </a:r>
                      <a:endParaRPr kumimoji="1" lang="ja-JP" altLang="en-US" dirty="0">
                        <a:solidFill>
                          <a:schemeClr val="bg1">
                            <a:lumMod val="50000"/>
                          </a:schemeClr>
                        </a:solidFill>
                        <a:latin typeface="メイリオ" panose="020B0604030504040204" pitchFamily="50" charset="-128"/>
                        <a:ea typeface="メイリオ" panose="020B0604030504040204" pitchFamily="50" charset="-128"/>
                      </a:endParaRPr>
                    </a:p>
                  </a:txBody>
                  <a:tcPr marL="74212" marR="742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dirty="0">
                          <a:solidFill>
                            <a:schemeClr val="bg1">
                              <a:lumMod val="50000"/>
                            </a:schemeClr>
                          </a:solidFill>
                          <a:latin typeface="メイリオ" panose="020B0604030504040204" pitchFamily="50" charset="-128"/>
                          <a:ea typeface="メイリオ" panose="020B0604030504040204" pitchFamily="50" charset="-128"/>
                        </a:rPr>
                        <a:t>1.8-3</a:t>
                      </a:r>
                      <a:r>
                        <a:rPr kumimoji="1" lang="ja-JP" altLang="en-US" sz="1800" b="0" dirty="0">
                          <a:solidFill>
                            <a:schemeClr val="bg1">
                              <a:lumMod val="50000"/>
                            </a:schemeClr>
                          </a:solidFill>
                          <a:latin typeface="メイリオ" panose="020B0604030504040204" pitchFamily="50" charset="-128"/>
                          <a:ea typeface="メイリオ" panose="020B0604030504040204" pitchFamily="50" charset="-128"/>
                        </a:rPr>
                        <a:t>％</a:t>
                      </a:r>
                      <a:endParaRPr kumimoji="1" lang="en-US" altLang="ja-JP" sz="1800" b="0" dirty="0">
                        <a:solidFill>
                          <a:schemeClr val="bg1">
                            <a:lumMod val="50000"/>
                          </a:schemeClr>
                        </a:solidFill>
                        <a:latin typeface="メイリオ" panose="020B0604030504040204" pitchFamily="50" charset="-128"/>
                        <a:ea typeface="メイリオ"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dirty="0">
                          <a:solidFill>
                            <a:schemeClr val="bg1">
                              <a:lumMod val="50000"/>
                            </a:schemeClr>
                          </a:solidFill>
                          <a:latin typeface="メイリオ" panose="020B0604030504040204" pitchFamily="50" charset="-128"/>
                          <a:ea typeface="メイリオ" panose="020B0604030504040204" pitchFamily="50" charset="-128"/>
                        </a:rPr>
                        <a:t>30</a:t>
                      </a:r>
                      <a:r>
                        <a:rPr kumimoji="1" lang="ja-JP" altLang="en-US" sz="1800" b="0" dirty="0">
                          <a:solidFill>
                            <a:schemeClr val="bg1">
                              <a:lumMod val="50000"/>
                            </a:schemeClr>
                          </a:solidFill>
                          <a:latin typeface="メイリオ" panose="020B0604030504040204" pitchFamily="50" charset="-128"/>
                          <a:ea typeface="メイリオ" panose="020B0604030504040204" pitchFamily="50" charset="-128"/>
                        </a:rPr>
                        <a:t>～</a:t>
                      </a:r>
                      <a:r>
                        <a:rPr kumimoji="1" lang="en-US" altLang="ja-JP" sz="1800" b="0" dirty="0">
                          <a:solidFill>
                            <a:schemeClr val="bg1">
                              <a:lumMod val="50000"/>
                            </a:schemeClr>
                          </a:solidFill>
                          <a:latin typeface="メイリオ" panose="020B0604030504040204" pitchFamily="50" charset="-128"/>
                          <a:ea typeface="メイリオ" panose="020B0604030504040204" pitchFamily="50" charset="-128"/>
                        </a:rPr>
                        <a:t>50</a:t>
                      </a:r>
                      <a:r>
                        <a:rPr kumimoji="1" lang="ja-JP" altLang="en-US" sz="1800" b="0" dirty="0">
                          <a:solidFill>
                            <a:schemeClr val="bg1">
                              <a:lumMod val="50000"/>
                            </a:schemeClr>
                          </a:solidFill>
                          <a:latin typeface="メイリオ" panose="020B0604030504040204" pitchFamily="50" charset="-128"/>
                          <a:ea typeface="メイリオ" panose="020B0604030504040204" pitchFamily="50" charset="-128"/>
                        </a:rPr>
                        <a:t>回に</a:t>
                      </a:r>
                      <a:r>
                        <a:rPr kumimoji="1" lang="en-US" altLang="ja-JP" sz="1800" b="0" dirty="0">
                          <a:solidFill>
                            <a:schemeClr val="bg1">
                              <a:lumMod val="50000"/>
                            </a:schemeClr>
                          </a:solidFill>
                          <a:latin typeface="メイリオ" panose="020B0604030504040204" pitchFamily="50" charset="-128"/>
                          <a:ea typeface="メイリオ" panose="020B0604030504040204" pitchFamily="50" charset="-128"/>
                        </a:rPr>
                        <a:t>1</a:t>
                      </a:r>
                      <a:r>
                        <a:rPr kumimoji="1" lang="ja-JP" altLang="en-US" sz="1800" b="0" dirty="0">
                          <a:solidFill>
                            <a:schemeClr val="bg1">
                              <a:lumMod val="50000"/>
                            </a:schemeClr>
                          </a:solidFill>
                          <a:latin typeface="メイリオ" panose="020B0604030504040204" pitchFamily="50" charset="-128"/>
                          <a:ea typeface="メイリオ" panose="020B0604030504040204" pitchFamily="50" charset="-128"/>
                        </a:rPr>
                        <a:t>回</a:t>
                      </a:r>
                    </a:p>
                  </a:txBody>
                  <a:tcPr marL="74212" marR="742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kumimoji="1" lang="ja-JP" altLang="en-US" dirty="0">
                          <a:solidFill>
                            <a:schemeClr val="bg1">
                              <a:lumMod val="50000"/>
                            </a:schemeClr>
                          </a:solidFill>
                          <a:latin typeface="メイリオ" panose="020B0604030504040204" pitchFamily="50" charset="-128"/>
                          <a:ea typeface="メイリオ" panose="020B0604030504040204" pitchFamily="50" charset="-128"/>
                        </a:rPr>
                        <a:t>なし</a:t>
                      </a:r>
                    </a:p>
                  </a:txBody>
                  <a:tcPr marL="74212" marR="742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r>
                        <a:rPr kumimoji="1" lang="ja-JP" altLang="en-US" dirty="0">
                          <a:solidFill>
                            <a:schemeClr val="bg1">
                              <a:lumMod val="50000"/>
                            </a:schemeClr>
                          </a:solidFill>
                          <a:latin typeface="メイリオ" panose="020B0604030504040204" pitchFamily="50" charset="-128"/>
                          <a:ea typeface="メイリオ" panose="020B0604030504040204" pitchFamily="50" charset="-128"/>
                        </a:rPr>
                        <a:t>　　　　　　　</a:t>
                      </a:r>
                      <a:endParaRPr kumimoji="1" lang="en-US" altLang="ja-JP" dirty="0">
                        <a:solidFill>
                          <a:schemeClr val="bg1">
                            <a:lumMod val="50000"/>
                          </a:schemeClr>
                        </a:solidFill>
                        <a:latin typeface="メイリオ" panose="020B0604030504040204" pitchFamily="50" charset="-128"/>
                        <a:ea typeface="メイリオ" panose="020B0604030504040204" pitchFamily="50" charset="-128"/>
                      </a:endParaRPr>
                    </a:p>
                    <a:p>
                      <a:r>
                        <a:rPr kumimoji="1" lang="ja-JP" altLang="en-US" dirty="0">
                          <a:solidFill>
                            <a:schemeClr val="bg1">
                              <a:lumMod val="50000"/>
                            </a:schemeClr>
                          </a:solidFill>
                          <a:latin typeface="メイリオ" panose="020B0604030504040204" pitchFamily="50" charset="-128"/>
                          <a:ea typeface="メイリオ" panose="020B0604030504040204" pitchFamily="50" charset="-128"/>
                        </a:rPr>
                        <a:t>　　　　　　　なし</a:t>
                      </a:r>
                      <a:endParaRPr kumimoji="1" lang="en-US" altLang="ja-JP" dirty="0">
                        <a:solidFill>
                          <a:schemeClr val="bg1">
                            <a:lumMod val="50000"/>
                          </a:schemeClr>
                        </a:solidFill>
                        <a:latin typeface="メイリオ" panose="020B0604030504040204" pitchFamily="50" charset="-128"/>
                        <a:ea typeface="メイリオ" panose="020B0604030504040204" pitchFamily="50" charset="-128"/>
                      </a:endParaRPr>
                    </a:p>
                    <a:p>
                      <a:r>
                        <a:rPr kumimoji="1" lang="ja-JP" altLang="en-US" dirty="0">
                          <a:solidFill>
                            <a:schemeClr val="bg1">
                              <a:lumMod val="50000"/>
                            </a:schemeClr>
                          </a:solidFill>
                          <a:latin typeface="メイリオ" panose="020B0604030504040204" pitchFamily="50" charset="-128"/>
                          <a:ea typeface="メイリオ" panose="020B0604030504040204" pitchFamily="50" charset="-128"/>
                        </a:rPr>
                        <a:t>　</a:t>
                      </a:r>
                    </a:p>
                  </a:txBody>
                  <a:tcPr marL="74212" marR="742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281860442"/>
                  </a:ext>
                </a:extLst>
              </a:tr>
              <a:tr h="1210184">
                <a:tc>
                  <a:txBody>
                    <a:bodyPr/>
                    <a:lstStyle/>
                    <a:p>
                      <a:pPr algn="ctr"/>
                      <a:endParaRPr kumimoji="1" lang="en-US" altLang="ja-JP" dirty="0">
                        <a:solidFill>
                          <a:schemeClr val="bg1">
                            <a:lumMod val="50000"/>
                          </a:schemeClr>
                        </a:solidFill>
                        <a:latin typeface="メイリオ" panose="020B0604030504040204" pitchFamily="50" charset="-128"/>
                        <a:ea typeface="メイリオ" panose="020B0604030504040204" pitchFamily="50" charset="-128"/>
                      </a:endParaRPr>
                    </a:p>
                    <a:p>
                      <a:pPr algn="ctr"/>
                      <a:r>
                        <a:rPr kumimoji="1" lang="en-US" altLang="ja-JP" dirty="0">
                          <a:solidFill>
                            <a:schemeClr val="bg1">
                              <a:lumMod val="50000"/>
                            </a:schemeClr>
                          </a:solidFill>
                          <a:latin typeface="メイリオ" panose="020B0604030504040204" pitchFamily="50" charset="-128"/>
                          <a:ea typeface="メイリオ" panose="020B0604030504040204" pitchFamily="50" charset="-128"/>
                        </a:rPr>
                        <a:t>HIV</a:t>
                      </a:r>
                    </a:p>
                  </a:txBody>
                  <a:tcPr marL="74212" marR="742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en-US" altLang="ja-JP" sz="1800" b="0" dirty="0">
                        <a:solidFill>
                          <a:schemeClr val="bg1">
                            <a:lumMod val="50000"/>
                          </a:schemeClr>
                        </a:solidFill>
                        <a:latin typeface="メイリオ" panose="020B0604030504040204" pitchFamily="50" charset="-128"/>
                        <a:ea typeface="メイリオ"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dirty="0">
                          <a:solidFill>
                            <a:schemeClr val="bg1">
                              <a:lumMod val="50000"/>
                            </a:schemeClr>
                          </a:solidFill>
                          <a:latin typeface="メイリオ" panose="020B0604030504040204" pitchFamily="50" charset="-128"/>
                          <a:ea typeface="メイリオ" panose="020B0604030504040204" pitchFamily="50" charset="-128"/>
                        </a:rPr>
                        <a:t>0.3</a:t>
                      </a:r>
                      <a:r>
                        <a:rPr kumimoji="1" lang="ja-JP" altLang="en-US" sz="1800" b="0" dirty="0">
                          <a:solidFill>
                            <a:schemeClr val="bg1">
                              <a:lumMod val="50000"/>
                            </a:schemeClr>
                          </a:solidFill>
                          <a:latin typeface="メイリオ" panose="020B0604030504040204" pitchFamily="50" charset="-128"/>
                          <a:ea typeface="メイリオ" panose="020B0604030504040204" pitchFamily="50" charset="-128"/>
                        </a:rPr>
                        <a:t>％</a:t>
                      </a:r>
                      <a:endParaRPr kumimoji="1" lang="en-US" altLang="ja-JP" sz="1800" b="0" dirty="0">
                        <a:solidFill>
                          <a:schemeClr val="bg1">
                            <a:lumMod val="50000"/>
                          </a:schemeClr>
                        </a:solidFill>
                        <a:latin typeface="メイリオ" panose="020B0604030504040204" pitchFamily="50" charset="-128"/>
                        <a:ea typeface="メイリオ"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dirty="0">
                          <a:solidFill>
                            <a:schemeClr val="bg1">
                              <a:lumMod val="50000"/>
                            </a:schemeClr>
                          </a:solidFill>
                          <a:latin typeface="メイリオ" panose="020B0604030504040204" pitchFamily="50" charset="-128"/>
                          <a:ea typeface="メイリオ" panose="020B0604030504040204" pitchFamily="50" charset="-128"/>
                        </a:rPr>
                        <a:t>300</a:t>
                      </a:r>
                      <a:r>
                        <a:rPr kumimoji="1" lang="ja-JP" altLang="en-US" sz="1800" b="0" dirty="0">
                          <a:solidFill>
                            <a:schemeClr val="bg1">
                              <a:lumMod val="50000"/>
                            </a:schemeClr>
                          </a:solidFill>
                          <a:latin typeface="メイリオ" panose="020B0604030504040204" pitchFamily="50" charset="-128"/>
                          <a:ea typeface="メイリオ" panose="020B0604030504040204" pitchFamily="50" charset="-128"/>
                        </a:rPr>
                        <a:t>回に</a:t>
                      </a:r>
                      <a:r>
                        <a:rPr kumimoji="1" lang="en-US" altLang="ja-JP" sz="1800" b="0" dirty="0">
                          <a:solidFill>
                            <a:schemeClr val="bg1">
                              <a:lumMod val="50000"/>
                            </a:schemeClr>
                          </a:solidFill>
                          <a:latin typeface="メイリオ" panose="020B0604030504040204" pitchFamily="50" charset="-128"/>
                          <a:ea typeface="メイリオ" panose="020B0604030504040204" pitchFamily="50" charset="-128"/>
                        </a:rPr>
                        <a:t>1</a:t>
                      </a:r>
                      <a:r>
                        <a:rPr kumimoji="1" lang="ja-JP" altLang="en-US" sz="1800" b="0" dirty="0">
                          <a:solidFill>
                            <a:schemeClr val="bg1">
                              <a:lumMod val="50000"/>
                            </a:schemeClr>
                          </a:solidFill>
                          <a:latin typeface="メイリオ" panose="020B0604030504040204" pitchFamily="50" charset="-128"/>
                          <a:ea typeface="メイリオ" panose="020B0604030504040204" pitchFamily="50" charset="-128"/>
                        </a:rPr>
                        <a:t>回</a:t>
                      </a:r>
                      <a:endParaRPr kumimoji="1" lang="en-US" altLang="ja-JP" sz="1800" b="0" dirty="0">
                        <a:solidFill>
                          <a:schemeClr val="bg1">
                            <a:lumMod val="50000"/>
                          </a:schemeClr>
                        </a:solidFill>
                        <a:latin typeface="メイリオ" panose="020B0604030504040204" pitchFamily="50" charset="-128"/>
                        <a:ea typeface="メイリオ"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dirty="0">
                          <a:solidFill>
                            <a:schemeClr val="bg1">
                              <a:lumMod val="50000"/>
                            </a:schemeClr>
                          </a:solidFill>
                          <a:latin typeface="メイリオ" panose="020B0604030504040204" pitchFamily="50" charset="-128"/>
                          <a:ea typeface="メイリオ" panose="020B0604030504040204" pitchFamily="50" charset="-128"/>
                        </a:rPr>
                        <a:t>　</a:t>
                      </a:r>
                      <a:endParaRPr kumimoji="1" lang="ja-JP" altLang="en-US" b="0" dirty="0">
                        <a:solidFill>
                          <a:schemeClr val="bg1">
                            <a:lumMod val="50000"/>
                          </a:schemeClr>
                        </a:solidFill>
                        <a:latin typeface="メイリオ" panose="020B0604030504040204" pitchFamily="50" charset="-128"/>
                        <a:ea typeface="メイリオ" panose="020B0604030504040204" pitchFamily="50" charset="-128"/>
                      </a:endParaRPr>
                    </a:p>
                  </a:txBody>
                  <a:tcPr marL="74212" marR="742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kumimoji="1" lang="ja-JP" altLang="en-US" dirty="0">
                          <a:solidFill>
                            <a:schemeClr val="tx1">
                              <a:lumMod val="50000"/>
                              <a:lumOff val="50000"/>
                            </a:schemeClr>
                          </a:solidFill>
                          <a:latin typeface="メイリオ" panose="020B0604030504040204" pitchFamily="50" charset="-128"/>
                          <a:ea typeface="メイリオ" panose="020B0604030504040204" pitchFamily="50" charset="-128"/>
                        </a:rPr>
                        <a:t>なし</a:t>
                      </a:r>
                    </a:p>
                  </a:txBody>
                  <a:tcPr marL="74212" marR="742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b="1" dirty="0">
                          <a:solidFill>
                            <a:schemeClr val="tx1">
                              <a:lumMod val="50000"/>
                              <a:lumOff val="50000"/>
                            </a:schemeClr>
                          </a:solidFill>
                          <a:latin typeface="メイリオ" panose="020B0604030504040204" pitchFamily="50" charset="-128"/>
                          <a:ea typeface="メイリオ" panose="020B0604030504040204" pitchFamily="50" charset="-128"/>
                        </a:rPr>
                        <a:t>可及的速やかに</a:t>
                      </a:r>
                      <a:endParaRPr kumimoji="1" lang="en-US" altLang="ja-JP" b="1" dirty="0">
                        <a:solidFill>
                          <a:schemeClr val="tx1">
                            <a:lumMod val="50000"/>
                            <a:lumOff val="50000"/>
                          </a:schemeClr>
                        </a:solidFill>
                        <a:latin typeface="メイリオ" panose="020B0604030504040204" pitchFamily="50" charset="-128"/>
                        <a:ea typeface="メイリオ"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b="1" dirty="0">
                          <a:solidFill>
                            <a:schemeClr val="tx1">
                              <a:lumMod val="50000"/>
                              <a:lumOff val="50000"/>
                            </a:schemeClr>
                          </a:solidFill>
                          <a:latin typeface="メイリオ" panose="020B0604030504040204" pitchFamily="50" charset="-128"/>
                          <a:ea typeface="メイリオ" panose="020B0604030504040204" pitchFamily="50" charset="-128"/>
                        </a:rPr>
                        <a:t>（出来れば</a:t>
                      </a:r>
                      <a:r>
                        <a:rPr kumimoji="1" lang="en-US" altLang="ja-JP" b="1" dirty="0">
                          <a:solidFill>
                            <a:schemeClr val="tx1">
                              <a:lumMod val="50000"/>
                              <a:lumOff val="50000"/>
                            </a:schemeClr>
                          </a:solidFill>
                          <a:latin typeface="メイリオ" panose="020B0604030504040204" pitchFamily="50" charset="-128"/>
                          <a:ea typeface="メイリオ" panose="020B0604030504040204" pitchFamily="50" charset="-128"/>
                        </a:rPr>
                        <a:t>2</a:t>
                      </a:r>
                      <a:r>
                        <a:rPr kumimoji="1" lang="ja-JP" altLang="en-US" b="1" dirty="0">
                          <a:solidFill>
                            <a:schemeClr val="tx1">
                              <a:lumMod val="50000"/>
                              <a:lumOff val="50000"/>
                            </a:schemeClr>
                          </a:solidFill>
                          <a:latin typeface="メイリオ" panose="020B0604030504040204" pitchFamily="50" charset="-128"/>
                          <a:ea typeface="メイリオ" panose="020B0604030504040204" pitchFamily="50" charset="-128"/>
                        </a:rPr>
                        <a:t>時間以内に）</a:t>
                      </a:r>
                      <a:endParaRPr kumimoji="1" lang="en-US" altLang="ja-JP" b="1" dirty="0">
                        <a:solidFill>
                          <a:schemeClr val="tx1">
                            <a:lumMod val="50000"/>
                            <a:lumOff val="50000"/>
                          </a:schemeClr>
                        </a:solidFill>
                        <a:latin typeface="メイリオ" panose="020B0604030504040204" pitchFamily="50" charset="-128"/>
                        <a:ea typeface="メイリオ"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b="1" dirty="0">
                          <a:solidFill>
                            <a:schemeClr val="tx1">
                              <a:lumMod val="50000"/>
                              <a:lumOff val="50000"/>
                            </a:schemeClr>
                          </a:solidFill>
                          <a:latin typeface="メイリオ" panose="020B0604030504040204" pitchFamily="50" charset="-128"/>
                          <a:ea typeface="メイリオ" panose="020B0604030504040204" pitchFamily="50" charset="-128"/>
                        </a:rPr>
                        <a:t>抗</a:t>
                      </a:r>
                      <a:r>
                        <a:rPr kumimoji="1" lang="en-US" altLang="ja-JP" b="1" dirty="0">
                          <a:solidFill>
                            <a:schemeClr val="tx1">
                              <a:lumMod val="50000"/>
                              <a:lumOff val="50000"/>
                            </a:schemeClr>
                          </a:solidFill>
                          <a:latin typeface="メイリオ" panose="020B0604030504040204" pitchFamily="50" charset="-128"/>
                          <a:ea typeface="メイリオ" panose="020B0604030504040204" pitchFamily="50" charset="-128"/>
                        </a:rPr>
                        <a:t>HIV</a:t>
                      </a:r>
                      <a:r>
                        <a:rPr kumimoji="1" lang="ja-JP" altLang="en-US" b="1" dirty="0">
                          <a:solidFill>
                            <a:schemeClr val="tx1">
                              <a:lumMod val="50000"/>
                              <a:lumOff val="50000"/>
                            </a:schemeClr>
                          </a:solidFill>
                          <a:latin typeface="メイリオ" panose="020B0604030504040204" pitchFamily="50" charset="-128"/>
                          <a:ea typeface="メイリオ" panose="020B0604030504040204" pitchFamily="50" charset="-128"/>
                        </a:rPr>
                        <a:t>薬の予防内服（</a:t>
                      </a:r>
                      <a:r>
                        <a:rPr kumimoji="1" lang="en-US" altLang="ja-JP" b="1" dirty="0">
                          <a:solidFill>
                            <a:schemeClr val="tx1">
                              <a:lumMod val="50000"/>
                              <a:lumOff val="50000"/>
                            </a:schemeClr>
                          </a:solidFill>
                          <a:latin typeface="メイリオ" panose="020B0604030504040204" pitchFamily="50" charset="-128"/>
                          <a:ea typeface="メイリオ" panose="020B0604030504040204" pitchFamily="50" charset="-128"/>
                        </a:rPr>
                        <a:t>28</a:t>
                      </a:r>
                      <a:r>
                        <a:rPr kumimoji="1" lang="ja-JP" altLang="en-US" b="1" dirty="0">
                          <a:solidFill>
                            <a:schemeClr val="tx1">
                              <a:lumMod val="50000"/>
                              <a:lumOff val="50000"/>
                            </a:schemeClr>
                          </a:solidFill>
                          <a:latin typeface="メイリオ" panose="020B0604030504040204" pitchFamily="50" charset="-128"/>
                          <a:ea typeface="メイリオ" panose="020B0604030504040204" pitchFamily="50" charset="-128"/>
                        </a:rPr>
                        <a:t>日間継続）</a:t>
                      </a:r>
                    </a:p>
                  </a:txBody>
                  <a:tcPr marL="74212" marR="742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2389383985"/>
                  </a:ext>
                </a:extLst>
              </a:tr>
            </a:tbl>
          </a:graphicData>
        </a:graphic>
      </p:graphicFrame>
      <p:sp>
        <p:nvSpPr>
          <p:cNvPr id="2" name="正方形/長方形 1">
            <a:extLst>
              <a:ext uri="{FF2B5EF4-FFF2-40B4-BE49-F238E27FC236}">
                <a16:creationId xmlns:a16="http://schemas.microsoft.com/office/drawing/2014/main" id="{D7E64489-BA38-47D8-BFA0-6C097B95B7D7}"/>
              </a:ext>
            </a:extLst>
          </p:cNvPr>
          <p:cNvSpPr/>
          <p:nvPr/>
        </p:nvSpPr>
        <p:spPr>
          <a:xfrm>
            <a:off x="1286804" y="2082800"/>
            <a:ext cx="10088668" cy="12065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タイトル 3">
            <a:extLst>
              <a:ext uri="{FF2B5EF4-FFF2-40B4-BE49-F238E27FC236}">
                <a16:creationId xmlns:a16="http://schemas.microsoft.com/office/drawing/2014/main" id="{6BA259CF-7FF8-566F-3309-5E7FF203130B}"/>
              </a:ext>
            </a:extLst>
          </p:cNvPr>
          <p:cNvSpPr txBox="1">
            <a:spLocks/>
          </p:cNvSpPr>
          <p:nvPr/>
        </p:nvSpPr>
        <p:spPr>
          <a:xfrm>
            <a:off x="589321" y="536831"/>
            <a:ext cx="10544843" cy="82234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600" dirty="0">
                <a:latin typeface="メイリオ" panose="020B0604030504040204" pitchFamily="50" charset="-128"/>
                <a:ea typeface="メイリオ" panose="020B0604030504040204" pitchFamily="50" charset="-128"/>
              </a:rPr>
              <a:t>血液・体液曝露で問題となる感染症について</a:t>
            </a:r>
          </a:p>
        </p:txBody>
      </p:sp>
    </p:spTree>
    <p:custDataLst>
      <p:tags r:id="rId1"/>
    </p:custDataLst>
    <p:extLst>
      <p:ext uri="{BB962C8B-B14F-4D97-AF65-F5344CB8AC3E}">
        <p14:creationId xmlns:p14="http://schemas.microsoft.com/office/powerpoint/2010/main" val="3433745643"/>
      </p:ext>
    </p:extLst>
  </p:cSld>
  <p:clrMapOvr>
    <a:masterClrMapping/>
  </p:clrMapOvr>
  <mc:AlternateContent xmlns:mc="http://schemas.openxmlformats.org/markup-compatibility/2006" xmlns:p14="http://schemas.microsoft.com/office/powerpoint/2010/main">
    <mc:Choice Requires="p14">
      <p:transition spd="slow" p14:dur="2000" advTm="1958"/>
    </mc:Choice>
    <mc:Fallback xmlns="">
      <p:transition spd="slow" advTm="1958"/>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9F5628-09CA-4526-BA21-DF0FB09EB2CC}"/>
              </a:ext>
            </a:extLst>
          </p:cNvPr>
          <p:cNvSpPr>
            <a:spLocks noGrp="1"/>
          </p:cNvSpPr>
          <p:nvPr>
            <p:ph type="title"/>
          </p:nvPr>
        </p:nvSpPr>
        <p:spPr>
          <a:xfrm>
            <a:off x="609592" y="1065223"/>
            <a:ext cx="10515600" cy="1040057"/>
          </a:xfrm>
          <a:noFill/>
          <a:ln>
            <a:noFill/>
          </a:ln>
        </p:spPr>
        <p:txBody>
          <a:bodyPr>
            <a:normAutofit/>
          </a:bodyPr>
          <a:lstStyle/>
          <a:p>
            <a:r>
              <a:rPr lang="ja-JP" altLang="en-US" sz="2400" b="1" dirty="0">
                <a:latin typeface="メイリオ" panose="020B0604030504040204" pitchFamily="50" charset="-128"/>
                <a:ea typeface="メイリオ" panose="020B0604030504040204" pitchFamily="50" charset="-128"/>
              </a:rPr>
              <a:t>抗</a:t>
            </a:r>
            <a:r>
              <a:rPr lang="en-US" altLang="ja-JP" sz="2400" b="1" dirty="0">
                <a:latin typeface="メイリオ" panose="020B0604030504040204" pitchFamily="50" charset="-128"/>
                <a:ea typeface="メイリオ" panose="020B0604030504040204" pitchFamily="50" charset="-128"/>
              </a:rPr>
              <a:t>HBs</a:t>
            </a:r>
            <a:r>
              <a:rPr lang="ja-JP" altLang="en-US" sz="2400" b="1" dirty="0">
                <a:latin typeface="メイリオ" panose="020B0604030504040204" pitchFamily="50" charset="-128"/>
                <a:ea typeface="メイリオ" panose="020B0604030504040204" pitchFamily="50" charset="-128"/>
              </a:rPr>
              <a:t>人免疫グロブリン（</a:t>
            </a:r>
            <a:r>
              <a:rPr lang="zh-TW" altLang="en-US" sz="2400" b="1" dirty="0">
                <a:latin typeface="メイリオ" panose="020B0604030504040204" pitchFamily="50" charset="-128"/>
                <a:ea typeface="メイリオ" panose="020B0604030504040204" pitchFamily="50" charset="-128"/>
              </a:rPr>
              <a:t>血漿分画製剤</a:t>
            </a:r>
            <a:r>
              <a:rPr lang="ja-JP" altLang="en-US" sz="2400" b="1" dirty="0">
                <a:latin typeface="メイリオ" panose="020B0604030504040204" pitchFamily="50" charset="-128"/>
                <a:ea typeface="メイリオ" panose="020B0604030504040204" pitchFamily="50" charset="-128"/>
              </a:rPr>
              <a:t>）</a:t>
            </a:r>
            <a:endParaRPr kumimoji="1" lang="ja-JP" altLang="en-US" sz="2400" b="1"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8856FCCF-6BEE-49FB-B7EA-A16DB1E51085}"/>
              </a:ext>
            </a:extLst>
          </p:cNvPr>
          <p:cNvSpPr txBox="1"/>
          <p:nvPr/>
        </p:nvSpPr>
        <p:spPr>
          <a:xfrm>
            <a:off x="715076" y="1714733"/>
            <a:ext cx="11079332" cy="1900520"/>
          </a:xfrm>
          <a:prstGeom prst="rect">
            <a:avLst/>
          </a:prstGeom>
          <a:noFill/>
          <a:ln w="28575">
            <a:noFill/>
          </a:ln>
        </p:spPr>
        <p:txBody>
          <a:bodyPr wrap="square" rtlCol="0">
            <a:spAutoFit/>
          </a:bodyPr>
          <a:lstStyle/>
          <a:p>
            <a:pPr>
              <a:lnSpc>
                <a:spcPct val="150000"/>
              </a:lnSpc>
            </a:pPr>
            <a:r>
              <a:rPr lang="ja-JP" altLang="en-US" sz="2000" dirty="0">
                <a:latin typeface="メイリオ" panose="020B0604030504040204" pitchFamily="50" charset="-128"/>
                <a:ea typeface="メイリオ" panose="020B0604030504040204" pitchFamily="50" charset="-128"/>
              </a:rPr>
              <a:t>血中に入った</a:t>
            </a:r>
            <a:r>
              <a:rPr lang="en-US" altLang="ja-JP" sz="2000" dirty="0">
                <a:latin typeface="メイリオ" panose="020B0604030504040204" pitchFamily="50" charset="-128"/>
                <a:ea typeface="メイリオ" panose="020B0604030504040204" pitchFamily="50" charset="-128"/>
              </a:rPr>
              <a:t>B</a:t>
            </a:r>
            <a:r>
              <a:rPr lang="ja-JP" altLang="en-US" sz="2000" dirty="0">
                <a:latin typeface="メイリオ" panose="020B0604030504040204" pitchFamily="50" charset="-128"/>
                <a:ea typeface="メイリオ" panose="020B0604030504040204" pitchFamily="50" charset="-128"/>
              </a:rPr>
              <a:t>型肝炎ウイルス（</a:t>
            </a:r>
            <a:r>
              <a:rPr lang="en-US" altLang="ja-JP" sz="2000" dirty="0">
                <a:latin typeface="メイリオ" panose="020B0604030504040204" pitchFamily="50" charset="-128"/>
                <a:ea typeface="メイリオ" panose="020B0604030504040204" pitchFamily="50" charset="-128"/>
              </a:rPr>
              <a:t>HBV</a:t>
            </a:r>
            <a:r>
              <a:rPr lang="ja-JP" altLang="en-US" sz="2000" dirty="0">
                <a:latin typeface="メイリオ" panose="020B0604030504040204" pitchFamily="50" charset="-128"/>
                <a:ea typeface="メイリオ" panose="020B0604030504040204" pitchFamily="50" charset="-128"/>
              </a:rPr>
              <a:t>）は肝細胞に取り込まれ増殖する。本剤を投与すると、血中に存在している</a:t>
            </a:r>
            <a:r>
              <a:rPr lang="en-US" altLang="ja-JP" sz="2000" dirty="0">
                <a:latin typeface="メイリオ" panose="020B0604030504040204" pitchFamily="50" charset="-128"/>
                <a:ea typeface="メイリオ" panose="020B0604030504040204" pitchFamily="50" charset="-128"/>
              </a:rPr>
              <a:t>HBV</a:t>
            </a:r>
            <a:r>
              <a:rPr lang="ja-JP" altLang="en-US" sz="2000" dirty="0">
                <a:latin typeface="メイリオ" panose="020B0604030504040204" pitchFamily="50" charset="-128"/>
                <a:ea typeface="メイリオ" panose="020B0604030504040204" pitchFamily="50" charset="-128"/>
              </a:rPr>
              <a:t>は肝細胞に取り込まれる前に血流中で抗</a:t>
            </a:r>
            <a:r>
              <a:rPr lang="en-US" altLang="ja-JP" sz="2000" dirty="0">
                <a:latin typeface="メイリオ" panose="020B0604030504040204" pitchFamily="50" charset="-128"/>
                <a:ea typeface="メイリオ" panose="020B0604030504040204" pitchFamily="50" charset="-128"/>
              </a:rPr>
              <a:t>HBs</a:t>
            </a:r>
            <a:r>
              <a:rPr lang="ja-JP" altLang="en-US" sz="2000" dirty="0">
                <a:latin typeface="メイリオ" panose="020B0604030504040204" pitchFamily="50" charset="-128"/>
                <a:ea typeface="メイリオ" panose="020B0604030504040204" pitchFamily="50" charset="-128"/>
              </a:rPr>
              <a:t>抗体により中和処理される。なお、</a:t>
            </a:r>
            <a:r>
              <a:rPr lang="en-US" altLang="ja-JP" sz="2000" dirty="0">
                <a:latin typeface="メイリオ" panose="020B0604030504040204" pitchFamily="50" charset="-128"/>
                <a:ea typeface="メイリオ" panose="020B0604030504040204" pitchFamily="50" charset="-128"/>
              </a:rPr>
              <a:t>HBV</a:t>
            </a:r>
            <a:r>
              <a:rPr lang="ja-JP" altLang="en-US" sz="2000" dirty="0">
                <a:latin typeface="メイリオ" panose="020B0604030504040204" pitchFamily="50" charset="-128"/>
                <a:ea typeface="メイリオ" panose="020B0604030504040204" pitchFamily="50" charset="-128"/>
              </a:rPr>
              <a:t>が肝細胞に侵入した後では、本剤を受動免疫として投与しても効果は期待できない。</a:t>
            </a:r>
            <a:endParaRPr lang="en-US" altLang="ja-JP" sz="2000" dirty="0">
              <a:latin typeface="メイリオ" panose="020B0604030504040204" pitchFamily="50" charset="-128"/>
              <a:ea typeface="メイリオ" panose="020B0604030504040204" pitchFamily="50" charset="-128"/>
            </a:endParaRPr>
          </a:p>
          <a:p>
            <a:pPr>
              <a:lnSpc>
                <a:spcPct val="150000"/>
              </a:lnSpc>
            </a:pPr>
            <a:r>
              <a:rPr lang="ja-JP" altLang="en-US" sz="2000" dirty="0">
                <a:latin typeface="メイリオ" panose="020B0604030504040204" pitchFamily="50" charset="-128"/>
                <a:ea typeface="メイリオ" panose="020B0604030504040204" pitchFamily="50" charset="-128"/>
              </a:rPr>
              <a:t>　　</a:t>
            </a:r>
            <a:endParaRPr lang="en-US" altLang="ja-JP" sz="2000" dirty="0">
              <a:latin typeface="メイリオ" panose="020B0604030504040204" pitchFamily="50" charset="-128"/>
              <a:ea typeface="メイリオ" panose="020B0604030504040204" pitchFamily="50" charset="-128"/>
            </a:endParaRPr>
          </a:p>
        </p:txBody>
      </p:sp>
      <p:sp>
        <p:nvSpPr>
          <p:cNvPr id="3" name="テキスト ボックス 2">
            <a:extLst>
              <a:ext uri="{FF2B5EF4-FFF2-40B4-BE49-F238E27FC236}">
                <a16:creationId xmlns:a16="http://schemas.microsoft.com/office/drawing/2014/main" id="{35498C19-43B6-4717-9653-A4EDCEDA6894}"/>
              </a:ext>
            </a:extLst>
          </p:cNvPr>
          <p:cNvSpPr txBox="1"/>
          <p:nvPr/>
        </p:nvSpPr>
        <p:spPr>
          <a:xfrm>
            <a:off x="609592" y="3799410"/>
            <a:ext cx="10103337" cy="954107"/>
          </a:xfrm>
          <a:prstGeom prst="rect">
            <a:avLst/>
          </a:prstGeom>
          <a:noFill/>
        </p:spPr>
        <p:txBody>
          <a:bodyPr wrap="square" rtlCol="0">
            <a:spAutoFit/>
          </a:bodyPr>
          <a:lstStyle/>
          <a:p>
            <a:r>
              <a:rPr kumimoji="1" lang="ja-JP" altLang="en-US" sz="2800" dirty="0">
                <a:latin typeface="メイリオ" panose="020B0604030504040204" pitchFamily="50" charset="-128"/>
                <a:ea typeface="メイリオ" panose="020B0604030504040204" pitchFamily="50" charset="-128"/>
              </a:rPr>
              <a:t>曝露後</a:t>
            </a:r>
            <a:r>
              <a:rPr lang="ja-JP" altLang="en-US" sz="2800" dirty="0">
                <a:latin typeface="メイリオ" panose="020B0604030504040204" pitchFamily="50" charset="-128"/>
                <a:ea typeface="メイリオ" panose="020B0604030504040204" pitchFamily="50" charset="-128"/>
              </a:rPr>
              <a:t>は速やかに</a:t>
            </a:r>
            <a:endParaRPr lang="en-US" altLang="ja-JP" sz="2800" dirty="0">
              <a:latin typeface="メイリオ" panose="020B0604030504040204" pitchFamily="50" charset="-128"/>
              <a:ea typeface="メイリオ" panose="020B0604030504040204" pitchFamily="50" charset="-128"/>
            </a:endParaRPr>
          </a:p>
          <a:p>
            <a:r>
              <a:rPr kumimoji="1" lang="ja-JP" altLang="en-US" sz="2800" dirty="0">
                <a:latin typeface="メイリオ" panose="020B0604030504040204" pitchFamily="50" charset="-128"/>
                <a:ea typeface="メイリオ" panose="020B0604030504040204" pitchFamily="50" charset="-128"/>
              </a:rPr>
              <a:t>　免疫グロブリン投与＋</a:t>
            </a:r>
            <a:r>
              <a:rPr lang="en-US" altLang="ja-JP" sz="2800" dirty="0">
                <a:latin typeface="メイリオ" panose="020B0604030504040204" pitchFamily="50" charset="-128"/>
                <a:ea typeface="メイリオ" panose="020B0604030504040204" pitchFamily="50" charset="-128"/>
              </a:rPr>
              <a:t>B</a:t>
            </a:r>
            <a:r>
              <a:rPr lang="ja-JP" altLang="en-US" sz="2800" dirty="0">
                <a:latin typeface="メイリオ" panose="020B0604030504040204" pitchFamily="50" charset="-128"/>
                <a:ea typeface="メイリオ" panose="020B0604030504040204" pitchFamily="50" charset="-128"/>
              </a:rPr>
              <a:t>型肝炎ワクチン接種を行う</a:t>
            </a:r>
            <a:endParaRPr kumimoji="1" lang="ja-JP" altLang="en-US" sz="2800" dirty="0">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60E65B74-4DDF-4C8C-87F8-E885F56EBCBF}"/>
              </a:ext>
            </a:extLst>
          </p:cNvPr>
          <p:cNvSpPr txBox="1"/>
          <p:nvPr/>
        </p:nvSpPr>
        <p:spPr>
          <a:xfrm>
            <a:off x="6664332" y="3055180"/>
            <a:ext cx="5435600" cy="369332"/>
          </a:xfrm>
          <a:prstGeom prst="rect">
            <a:avLst/>
          </a:prstGeom>
          <a:noFill/>
        </p:spPr>
        <p:txBody>
          <a:bodyPr wrap="square" rtlCol="0">
            <a:spAutoFit/>
          </a:bodyPr>
          <a:lstStyle/>
          <a:p>
            <a:r>
              <a:rPr lang="ja-JP" altLang="en-US" dirty="0"/>
              <a:t>ヘブスブリン</a:t>
            </a:r>
            <a:r>
              <a:rPr lang="en-US" altLang="ja-JP" dirty="0"/>
              <a:t>IH</a:t>
            </a:r>
            <a:r>
              <a:rPr lang="ja-JP" altLang="en-US" dirty="0"/>
              <a:t>静注</a:t>
            </a:r>
            <a:r>
              <a:rPr lang="en-US" altLang="ja-JP" dirty="0"/>
              <a:t>1000</a:t>
            </a:r>
            <a:r>
              <a:rPr lang="ja-JP" altLang="en-US" dirty="0"/>
              <a:t>単位の添付文書より引用</a:t>
            </a:r>
            <a:endParaRPr kumimoji="1" lang="ja-JP" altLang="en-US" dirty="0"/>
          </a:p>
        </p:txBody>
      </p:sp>
      <p:sp>
        <p:nvSpPr>
          <p:cNvPr id="6" name="テキスト ボックス 5">
            <a:extLst>
              <a:ext uri="{FF2B5EF4-FFF2-40B4-BE49-F238E27FC236}">
                <a16:creationId xmlns:a16="http://schemas.microsoft.com/office/drawing/2014/main" id="{0ACCEA92-5E8C-4249-BD54-7A236ECE95D4}"/>
              </a:ext>
            </a:extLst>
          </p:cNvPr>
          <p:cNvSpPr txBox="1"/>
          <p:nvPr/>
        </p:nvSpPr>
        <p:spPr>
          <a:xfrm>
            <a:off x="609592" y="5104894"/>
            <a:ext cx="11184816" cy="954107"/>
          </a:xfrm>
          <a:prstGeom prst="rect">
            <a:avLst/>
          </a:prstGeom>
          <a:noFill/>
        </p:spPr>
        <p:txBody>
          <a:bodyPr wrap="square" rtlCol="0">
            <a:spAutoFit/>
          </a:bodyPr>
          <a:lstStyle/>
          <a:p>
            <a:r>
              <a:rPr lang="en-US" altLang="ja-JP" sz="2800" u="sng" dirty="0">
                <a:solidFill>
                  <a:srgbClr val="FF0000"/>
                </a:solidFill>
                <a:latin typeface="メイリオ" panose="020B0604030504040204" pitchFamily="50" charset="-128"/>
                <a:ea typeface="メイリオ" panose="020B0604030504040204" pitchFamily="50" charset="-128"/>
              </a:rPr>
              <a:t>HBV</a:t>
            </a:r>
            <a:r>
              <a:rPr lang="ja-JP" altLang="en-US" sz="2800" u="sng" dirty="0">
                <a:solidFill>
                  <a:srgbClr val="FF0000"/>
                </a:solidFill>
                <a:latin typeface="メイリオ" panose="020B0604030504040204" pitchFamily="50" charset="-128"/>
                <a:ea typeface="メイリオ" panose="020B0604030504040204" pitchFamily="50" charset="-128"/>
              </a:rPr>
              <a:t>は感染力が強く、わずかな傷を介して感染する可能性がある為</a:t>
            </a:r>
            <a:endParaRPr lang="en-US" altLang="ja-JP" sz="2800" u="sng" dirty="0">
              <a:solidFill>
                <a:srgbClr val="FF0000"/>
              </a:solidFill>
              <a:latin typeface="メイリオ" panose="020B0604030504040204" pitchFamily="50" charset="-128"/>
              <a:ea typeface="メイリオ" panose="020B0604030504040204" pitchFamily="50" charset="-128"/>
            </a:endParaRPr>
          </a:p>
          <a:p>
            <a:r>
              <a:rPr lang="ja-JP" altLang="en-US" sz="2800" u="sng" dirty="0">
                <a:solidFill>
                  <a:srgbClr val="FF0000"/>
                </a:solidFill>
                <a:latin typeface="メイリオ" panose="020B0604030504040204" pitchFamily="50" charset="-128"/>
                <a:ea typeface="メイリオ" panose="020B0604030504040204" pitchFamily="50" charset="-128"/>
              </a:rPr>
              <a:t>医療従事者は、予め</a:t>
            </a:r>
            <a:r>
              <a:rPr lang="en-US" altLang="ja-JP" sz="2800" u="sng" dirty="0">
                <a:solidFill>
                  <a:srgbClr val="FF0000"/>
                </a:solidFill>
                <a:latin typeface="メイリオ" panose="020B0604030504040204" pitchFamily="50" charset="-128"/>
                <a:ea typeface="メイリオ" panose="020B0604030504040204" pitchFamily="50" charset="-128"/>
              </a:rPr>
              <a:t>B</a:t>
            </a:r>
            <a:r>
              <a:rPr lang="ja-JP" altLang="en-US" sz="2800" u="sng" dirty="0">
                <a:solidFill>
                  <a:srgbClr val="FF0000"/>
                </a:solidFill>
                <a:latin typeface="メイリオ" panose="020B0604030504040204" pitchFamily="50" charset="-128"/>
                <a:ea typeface="メイリオ" panose="020B0604030504040204" pitchFamily="50" charset="-128"/>
              </a:rPr>
              <a:t>型肝炎ワクチン接種をしておくことが重要！</a:t>
            </a:r>
            <a:endParaRPr lang="en-US" altLang="ja-JP" sz="2800" u="sng" dirty="0">
              <a:solidFill>
                <a:srgbClr val="FF0000"/>
              </a:solidFill>
              <a:latin typeface="メイリオ" panose="020B0604030504040204" pitchFamily="50" charset="-128"/>
              <a:ea typeface="メイリオ" panose="020B0604030504040204" pitchFamily="50" charset="-128"/>
            </a:endParaRPr>
          </a:p>
        </p:txBody>
      </p:sp>
      <p:sp>
        <p:nvSpPr>
          <p:cNvPr id="9" name="タイトル 3">
            <a:extLst>
              <a:ext uri="{FF2B5EF4-FFF2-40B4-BE49-F238E27FC236}">
                <a16:creationId xmlns:a16="http://schemas.microsoft.com/office/drawing/2014/main" id="{BCF53A36-8F6D-4B89-84E5-C01EACC1B1E2}"/>
              </a:ext>
            </a:extLst>
          </p:cNvPr>
          <p:cNvSpPr txBox="1">
            <a:spLocks/>
          </p:cNvSpPr>
          <p:nvPr/>
        </p:nvSpPr>
        <p:spPr>
          <a:xfrm>
            <a:off x="589321" y="536831"/>
            <a:ext cx="10544843" cy="82234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3600" dirty="0">
                <a:latin typeface="メイリオ" panose="020B0604030504040204" pitchFamily="50" charset="-128"/>
                <a:ea typeface="メイリオ" panose="020B0604030504040204" pitchFamily="50" charset="-128"/>
              </a:rPr>
              <a:t>B</a:t>
            </a:r>
            <a:r>
              <a:rPr lang="ja-JP" altLang="en-US" sz="3600" dirty="0">
                <a:latin typeface="メイリオ" panose="020B0604030504040204" pitchFamily="50" charset="-128"/>
                <a:ea typeface="メイリオ" panose="020B0604030504040204" pitchFamily="50" charset="-128"/>
              </a:rPr>
              <a:t>型肝炎（</a:t>
            </a:r>
            <a:r>
              <a:rPr lang="en-US" altLang="ja-JP" sz="3600" dirty="0">
                <a:latin typeface="メイリオ" panose="020B0604030504040204" pitchFamily="50" charset="-128"/>
                <a:ea typeface="メイリオ" panose="020B0604030504040204" pitchFamily="50" charset="-128"/>
              </a:rPr>
              <a:t>HBV</a:t>
            </a:r>
            <a:r>
              <a:rPr lang="ja-JP" altLang="en-US" sz="3600" dirty="0">
                <a:latin typeface="メイリオ" panose="020B0604030504040204" pitchFamily="50" charset="-128"/>
                <a:ea typeface="メイリオ" panose="020B0604030504040204" pitchFamily="50" charset="-128"/>
              </a:rPr>
              <a:t>）曝露の対策について</a:t>
            </a:r>
          </a:p>
        </p:txBody>
      </p:sp>
    </p:spTree>
    <p:extLst>
      <p:ext uri="{BB962C8B-B14F-4D97-AF65-F5344CB8AC3E}">
        <p14:creationId xmlns:p14="http://schemas.microsoft.com/office/powerpoint/2010/main" val="872661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4083892820"/>
              </p:ext>
            </p:extLst>
          </p:nvPr>
        </p:nvGraphicFramePr>
        <p:xfrm>
          <a:off x="1286804" y="1493240"/>
          <a:ext cx="10088668" cy="4298059"/>
        </p:xfrm>
        <a:graphic>
          <a:graphicData uri="http://schemas.openxmlformats.org/drawingml/2006/table">
            <a:tbl>
              <a:tblPr firstRow="1" bandRow="1">
                <a:tableStyleId>{5C22544A-7EE6-4342-B048-85BDC9FD1C3A}</a:tableStyleId>
              </a:tblPr>
              <a:tblGrid>
                <a:gridCol w="1195514">
                  <a:extLst>
                    <a:ext uri="{9D8B030D-6E8A-4147-A177-3AD203B41FA5}">
                      <a16:colId xmlns:a16="http://schemas.microsoft.com/office/drawing/2014/main" val="1895722574"/>
                    </a:ext>
                  </a:extLst>
                </a:gridCol>
                <a:gridCol w="2664635">
                  <a:extLst>
                    <a:ext uri="{9D8B030D-6E8A-4147-A177-3AD203B41FA5}">
                      <a16:colId xmlns:a16="http://schemas.microsoft.com/office/drawing/2014/main" val="567754404"/>
                    </a:ext>
                  </a:extLst>
                </a:gridCol>
                <a:gridCol w="2326198">
                  <a:extLst>
                    <a:ext uri="{9D8B030D-6E8A-4147-A177-3AD203B41FA5}">
                      <a16:colId xmlns:a16="http://schemas.microsoft.com/office/drawing/2014/main" val="3375085106"/>
                    </a:ext>
                  </a:extLst>
                </a:gridCol>
                <a:gridCol w="3902321">
                  <a:extLst>
                    <a:ext uri="{9D8B030D-6E8A-4147-A177-3AD203B41FA5}">
                      <a16:colId xmlns:a16="http://schemas.microsoft.com/office/drawing/2014/main" val="3156640304"/>
                    </a:ext>
                  </a:extLst>
                </a:gridCol>
              </a:tblGrid>
              <a:tr h="583000">
                <a:tc>
                  <a:txBody>
                    <a:bodyPr/>
                    <a:lstStyle/>
                    <a:p>
                      <a:pPr algn="ctr"/>
                      <a:endParaRPr kumimoji="1" lang="ja-JP" altLang="en-US" dirty="0">
                        <a:solidFill>
                          <a:schemeClr val="tx1"/>
                        </a:solidFill>
                        <a:latin typeface="メイリオ" panose="020B0604030504040204" pitchFamily="50" charset="-128"/>
                        <a:ea typeface="メイリオ" panose="020B0604030504040204" pitchFamily="50" charset="-128"/>
                      </a:endParaRPr>
                    </a:p>
                  </a:txBody>
                  <a:tcPr marL="74212" marR="742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dirty="0">
                          <a:solidFill>
                            <a:schemeClr val="tx1"/>
                          </a:solidFill>
                          <a:latin typeface="メイリオ" panose="020B0604030504040204" pitchFamily="50" charset="-128"/>
                          <a:ea typeface="メイリオ" panose="020B0604030504040204" pitchFamily="50" charset="-128"/>
                        </a:rPr>
                        <a:t>感染のリスク</a:t>
                      </a:r>
                    </a:p>
                  </a:txBody>
                  <a:tcPr marL="74212" marR="742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kumimoji="1" lang="ja-JP" altLang="en-US" dirty="0">
                          <a:solidFill>
                            <a:schemeClr val="tx1"/>
                          </a:solidFill>
                          <a:latin typeface="メイリオ" panose="020B0604030504040204" pitchFamily="50" charset="-128"/>
                          <a:ea typeface="メイリオ" panose="020B0604030504040204" pitchFamily="50" charset="-128"/>
                        </a:rPr>
                        <a:t>ワクチン</a:t>
                      </a:r>
                    </a:p>
                  </a:txBody>
                  <a:tcPr marL="74212" marR="742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kumimoji="1" lang="ja-JP" altLang="en-US" dirty="0">
                          <a:solidFill>
                            <a:schemeClr val="tx1"/>
                          </a:solidFill>
                          <a:latin typeface="メイリオ" panose="020B0604030504040204" pitchFamily="50" charset="-128"/>
                          <a:ea typeface="メイリオ" panose="020B0604030504040204" pitchFamily="50" charset="-128"/>
                        </a:rPr>
                        <a:t>曝露後予防策</a:t>
                      </a:r>
                    </a:p>
                  </a:txBody>
                  <a:tcPr marL="74212" marR="742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631135957"/>
                  </a:ext>
                </a:extLst>
              </a:tr>
              <a:tr h="1186949">
                <a:tc>
                  <a:txBody>
                    <a:bodyPr/>
                    <a:lstStyle/>
                    <a:p>
                      <a:pPr algn="ctr"/>
                      <a:r>
                        <a:rPr kumimoji="1" lang="en-US" altLang="ja-JP" dirty="0">
                          <a:solidFill>
                            <a:schemeClr val="bg1">
                              <a:lumMod val="50000"/>
                            </a:schemeClr>
                          </a:solidFill>
                          <a:latin typeface="メイリオ" panose="020B0604030504040204" pitchFamily="50" charset="-128"/>
                          <a:ea typeface="メイリオ" panose="020B0604030504040204" pitchFamily="50" charset="-128"/>
                        </a:rPr>
                        <a:t>HBV</a:t>
                      </a:r>
                      <a:endParaRPr kumimoji="1" lang="ja-JP" altLang="en-US" dirty="0">
                        <a:solidFill>
                          <a:schemeClr val="bg1">
                            <a:lumMod val="50000"/>
                          </a:schemeClr>
                        </a:solidFill>
                        <a:latin typeface="メイリオ" panose="020B0604030504040204" pitchFamily="50" charset="-128"/>
                        <a:ea typeface="メイリオ" panose="020B0604030504040204" pitchFamily="50" charset="-128"/>
                      </a:endParaRPr>
                    </a:p>
                  </a:txBody>
                  <a:tcPr marL="74212" marR="742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endParaRPr kumimoji="1" lang="en-US" altLang="ja-JP" sz="1800" b="0" dirty="0">
                        <a:solidFill>
                          <a:schemeClr val="bg1">
                            <a:lumMod val="50000"/>
                          </a:schemeClr>
                        </a:solidFill>
                        <a:latin typeface="メイリオ" panose="020B0604030504040204" pitchFamily="50" charset="-128"/>
                        <a:ea typeface="メイリオ" panose="020B0604030504040204" pitchFamily="50" charset="-128"/>
                      </a:endParaRPr>
                    </a:p>
                    <a:p>
                      <a:pPr algn="ctr"/>
                      <a:r>
                        <a:rPr kumimoji="1" lang="en-US" altLang="ja-JP" sz="1800" b="0" dirty="0">
                          <a:solidFill>
                            <a:schemeClr val="bg1">
                              <a:lumMod val="50000"/>
                            </a:schemeClr>
                          </a:solidFill>
                          <a:latin typeface="メイリオ" panose="020B0604030504040204" pitchFamily="50" charset="-128"/>
                          <a:ea typeface="メイリオ" panose="020B0604030504040204" pitchFamily="50" charset="-128"/>
                        </a:rPr>
                        <a:t>30</a:t>
                      </a:r>
                      <a:r>
                        <a:rPr kumimoji="1" lang="ja-JP" altLang="en-US" sz="1800" b="0" dirty="0">
                          <a:solidFill>
                            <a:schemeClr val="bg1">
                              <a:lumMod val="50000"/>
                            </a:schemeClr>
                          </a:solidFill>
                          <a:latin typeface="メイリオ" panose="020B0604030504040204" pitchFamily="50" charset="-128"/>
                          <a:ea typeface="メイリオ" panose="020B0604030504040204" pitchFamily="50" charset="-128"/>
                        </a:rPr>
                        <a:t>％</a:t>
                      </a:r>
                      <a:endParaRPr kumimoji="1" lang="en-US" altLang="ja-JP" sz="1800" b="0" dirty="0">
                        <a:solidFill>
                          <a:schemeClr val="bg1">
                            <a:lumMod val="50000"/>
                          </a:schemeClr>
                        </a:solidFill>
                        <a:latin typeface="メイリオ" panose="020B0604030504040204" pitchFamily="50" charset="-128"/>
                        <a:ea typeface="メイリオ" panose="020B0604030504040204" pitchFamily="50" charset="-128"/>
                      </a:endParaRPr>
                    </a:p>
                    <a:p>
                      <a:pPr algn="ctr"/>
                      <a:r>
                        <a:rPr kumimoji="1" lang="en-US" altLang="ja-JP" sz="1800" b="0" dirty="0">
                          <a:solidFill>
                            <a:schemeClr val="bg1">
                              <a:lumMod val="50000"/>
                            </a:schemeClr>
                          </a:solidFill>
                          <a:latin typeface="メイリオ" panose="020B0604030504040204" pitchFamily="50" charset="-128"/>
                          <a:ea typeface="メイリオ" panose="020B0604030504040204" pitchFamily="50" charset="-128"/>
                        </a:rPr>
                        <a:t>3</a:t>
                      </a:r>
                      <a:r>
                        <a:rPr kumimoji="1" lang="ja-JP" altLang="en-US" sz="1800" b="0" dirty="0">
                          <a:solidFill>
                            <a:schemeClr val="bg1">
                              <a:lumMod val="50000"/>
                            </a:schemeClr>
                          </a:solidFill>
                          <a:latin typeface="メイリオ" panose="020B0604030504040204" pitchFamily="50" charset="-128"/>
                          <a:ea typeface="メイリオ" panose="020B0604030504040204" pitchFamily="50" charset="-128"/>
                        </a:rPr>
                        <a:t>回に</a:t>
                      </a:r>
                      <a:r>
                        <a:rPr kumimoji="1" lang="en-US" altLang="ja-JP" sz="1800" b="0" dirty="0">
                          <a:solidFill>
                            <a:schemeClr val="bg1">
                              <a:lumMod val="50000"/>
                            </a:schemeClr>
                          </a:solidFill>
                          <a:latin typeface="メイリオ" panose="020B0604030504040204" pitchFamily="50" charset="-128"/>
                          <a:ea typeface="メイリオ" panose="020B0604030504040204" pitchFamily="50" charset="-128"/>
                        </a:rPr>
                        <a:t>1</a:t>
                      </a:r>
                      <a:r>
                        <a:rPr kumimoji="1" lang="ja-JP" altLang="en-US" sz="1800" b="0" dirty="0">
                          <a:solidFill>
                            <a:schemeClr val="bg1">
                              <a:lumMod val="50000"/>
                            </a:schemeClr>
                          </a:solidFill>
                          <a:latin typeface="メイリオ" panose="020B0604030504040204" pitchFamily="50" charset="-128"/>
                          <a:ea typeface="メイリオ" panose="020B0604030504040204" pitchFamily="50" charset="-128"/>
                        </a:rPr>
                        <a:t>回</a:t>
                      </a:r>
                      <a:endParaRPr kumimoji="1" lang="en-US" altLang="ja-JP" sz="1800" b="0" dirty="0">
                        <a:solidFill>
                          <a:schemeClr val="bg1">
                            <a:lumMod val="50000"/>
                          </a:schemeClr>
                        </a:solidFill>
                        <a:latin typeface="メイリオ" panose="020B0604030504040204" pitchFamily="50" charset="-128"/>
                        <a:ea typeface="メイリオ" panose="020B0604030504040204" pitchFamily="50" charset="-128"/>
                      </a:endParaRPr>
                    </a:p>
                  </a:txBody>
                  <a:tcPr marL="74212" marR="742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endParaRPr kumimoji="1" lang="en-US" altLang="ja-JP" b="1" dirty="0">
                        <a:solidFill>
                          <a:schemeClr val="bg1">
                            <a:lumMod val="50000"/>
                          </a:schemeClr>
                        </a:solidFill>
                        <a:latin typeface="メイリオ" panose="020B0604030504040204" pitchFamily="50" charset="-128"/>
                        <a:ea typeface="メイリオ" panose="020B0604030504040204" pitchFamily="50" charset="-128"/>
                      </a:endParaRPr>
                    </a:p>
                    <a:p>
                      <a:pPr algn="ctr"/>
                      <a:r>
                        <a:rPr kumimoji="1" lang="ja-JP" altLang="en-US" b="1" dirty="0">
                          <a:solidFill>
                            <a:schemeClr val="bg1">
                              <a:lumMod val="50000"/>
                            </a:schemeClr>
                          </a:solidFill>
                          <a:latin typeface="メイリオ" panose="020B0604030504040204" pitchFamily="50" charset="-128"/>
                          <a:ea typeface="メイリオ" panose="020B0604030504040204" pitchFamily="50" charset="-128"/>
                        </a:rPr>
                        <a:t>あり</a:t>
                      </a:r>
                      <a:endParaRPr kumimoji="1" lang="en-US" altLang="ja-JP" b="1" dirty="0">
                        <a:solidFill>
                          <a:schemeClr val="bg1">
                            <a:lumMod val="50000"/>
                          </a:schemeClr>
                        </a:solidFill>
                        <a:latin typeface="メイリオ" panose="020B0604030504040204" pitchFamily="50" charset="-128"/>
                        <a:ea typeface="メイリオ" panose="020B0604030504040204" pitchFamily="50" charset="-128"/>
                      </a:endParaRPr>
                    </a:p>
                  </a:txBody>
                  <a:tcPr marL="74212" marR="742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b="1" dirty="0">
                          <a:solidFill>
                            <a:schemeClr val="bg1">
                              <a:lumMod val="50000"/>
                            </a:schemeClr>
                          </a:solidFill>
                          <a:latin typeface="メイリオ" panose="020B0604030504040204" pitchFamily="50" charset="-128"/>
                          <a:ea typeface="メイリオ" panose="020B0604030504040204" pitchFamily="50" charset="-128"/>
                        </a:rPr>
                        <a:t>速やかに（</a:t>
                      </a:r>
                      <a:r>
                        <a:rPr kumimoji="1" lang="en-US" altLang="ja-JP" b="1" dirty="0">
                          <a:solidFill>
                            <a:schemeClr val="bg1">
                              <a:lumMod val="50000"/>
                            </a:schemeClr>
                          </a:solidFill>
                          <a:latin typeface="メイリオ" panose="020B0604030504040204" pitchFamily="50" charset="-128"/>
                          <a:ea typeface="メイリオ" panose="020B0604030504040204" pitchFamily="50" charset="-128"/>
                        </a:rPr>
                        <a:t>48</a:t>
                      </a:r>
                      <a:r>
                        <a:rPr kumimoji="1" lang="ja-JP" altLang="en-US" b="1" dirty="0">
                          <a:solidFill>
                            <a:schemeClr val="bg1">
                              <a:lumMod val="50000"/>
                            </a:schemeClr>
                          </a:solidFill>
                          <a:latin typeface="メイリオ" panose="020B0604030504040204" pitchFamily="50" charset="-128"/>
                          <a:ea typeface="メイリオ" panose="020B0604030504040204" pitchFamily="50" charset="-128"/>
                        </a:rPr>
                        <a:t>時間以内に）</a:t>
                      </a:r>
                      <a:endParaRPr kumimoji="1" lang="en-US" altLang="ja-JP" b="1" dirty="0">
                        <a:solidFill>
                          <a:schemeClr val="bg1">
                            <a:lumMod val="50000"/>
                          </a:schemeClr>
                        </a:solidFill>
                        <a:latin typeface="メイリオ" panose="020B0604030504040204" pitchFamily="50" charset="-128"/>
                        <a:ea typeface="メイリオ"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b="1" dirty="0">
                          <a:solidFill>
                            <a:schemeClr val="bg1">
                              <a:lumMod val="50000"/>
                            </a:schemeClr>
                          </a:solidFill>
                          <a:latin typeface="メイリオ" panose="020B0604030504040204" pitchFamily="50" charset="-128"/>
                          <a:ea typeface="メイリオ" panose="020B0604030504040204" pitchFamily="50" charset="-128"/>
                        </a:rPr>
                        <a:t>免疫グロブリン＋</a:t>
                      </a:r>
                      <a:r>
                        <a:rPr kumimoji="1" lang="en-US" altLang="ja-JP" b="1" dirty="0">
                          <a:solidFill>
                            <a:schemeClr val="bg1">
                              <a:lumMod val="50000"/>
                            </a:schemeClr>
                          </a:solidFill>
                          <a:latin typeface="メイリオ" panose="020B0604030504040204" pitchFamily="50" charset="-128"/>
                          <a:ea typeface="メイリオ" panose="020B0604030504040204" pitchFamily="50" charset="-128"/>
                        </a:rPr>
                        <a:t>B</a:t>
                      </a:r>
                      <a:r>
                        <a:rPr kumimoji="1" lang="ja-JP" altLang="en-US" b="1" dirty="0">
                          <a:solidFill>
                            <a:schemeClr val="bg1">
                              <a:lumMod val="50000"/>
                            </a:schemeClr>
                          </a:solidFill>
                          <a:latin typeface="メイリオ" panose="020B0604030504040204" pitchFamily="50" charset="-128"/>
                          <a:ea typeface="メイリオ" panose="020B0604030504040204" pitchFamily="50" charset="-128"/>
                        </a:rPr>
                        <a:t>型肝炎ワクチン</a:t>
                      </a:r>
                    </a:p>
                  </a:txBody>
                  <a:tcPr marL="74212" marR="742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80841900"/>
                  </a:ext>
                </a:extLst>
              </a:tr>
              <a:tr h="1317926">
                <a:tc>
                  <a:txBody>
                    <a:bodyPr/>
                    <a:lstStyle/>
                    <a:p>
                      <a:pPr algn="ctr"/>
                      <a:r>
                        <a:rPr kumimoji="1" lang="en-US" altLang="ja-JP" dirty="0">
                          <a:latin typeface="メイリオ" panose="020B0604030504040204" pitchFamily="50" charset="-128"/>
                          <a:ea typeface="メイリオ" panose="020B0604030504040204" pitchFamily="50" charset="-128"/>
                        </a:rPr>
                        <a:t>HCV</a:t>
                      </a:r>
                      <a:endParaRPr kumimoji="1" lang="ja-JP" altLang="en-US" dirty="0">
                        <a:latin typeface="メイリオ" panose="020B0604030504040204" pitchFamily="50" charset="-128"/>
                        <a:ea typeface="メイリオ" panose="020B0604030504040204" pitchFamily="50" charset="-128"/>
                      </a:endParaRPr>
                    </a:p>
                  </a:txBody>
                  <a:tcPr marL="74212" marR="742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dirty="0">
                          <a:latin typeface="メイリオ" panose="020B0604030504040204" pitchFamily="50" charset="-128"/>
                          <a:ea typeface="メイリオ" panose="020B0604030504040204" pitchFamily="50" charset="-128"/>
                        </a:rPr>
                        <a:t>1.8-3</a:t>
                      </a:r>
                      <a:r>
                        <a:rPr kumimoji="1" lang="ja-JP" altLang="en-US" sz="1800" b="0" dirty="0">
                          <a:latin typeface="メイリオ" panose="020B0604030504040204" pitchFamily="50" charset="-128"/>
                          <a:ea typeface="メイリオ" panose="020B0604030504040204" pitchFamily="50" charset="-128"/>
                        </a:rPr>
                        <a:t>％</a:t>
                      </a:r>
                      <a:endParaRPr kumimoji="1" lang="en-US" altLang="ja-JP" sz="1800" b="0" dirty="0">
                        <a:latin typeface="メイリオ" panose="020B0604030504040204" pitchFamily="50" charset="-128"/>
                        <a:ea typeface="メイリオ"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dirty="0">
                          <a:latin typeface="メイリオ" panose="020B0604030504040204" pitchFamily="50" charset="-128"/>
                          <a:ea typeface="メイリオ" panose="020B0604030504040204" pitchFamily="50" charset="-128"/>
                        </a:rPr>
                        <a:t>30</a:t>
                      </a:r>
                      <a:r>
                        <a:rPr kumimoji="1" lang="ja-JP" altLang="en-US" sz="1800" b="0" dirty="0">
                          <a:latin typeface="メイリオ" panose="020B0604030504040204" pitchFamily="50" charset="-128"/>
                          <a:ea typeface="メイリオ" panose="020B0604030504040204" pitchFamily="50" charset="-128"/>
                        </a:rPr>
                        <a:t>～</a:t>
                      </a:r>
                      <a:r>
                        <a:rPr kumimoji="1" lang="en-US" altLang="ja-JP" sz="1800" b="0" dirty="0">
                          <a:latin typeface="メイリオ" panose="020B0604030504040204" pitchFamily="50" charset="-128"/>
                          <a:ea typeface="メイリオ" panose="020B0604030504040204" pitchFamily="50" charset="-128"/>
                        </a:rPr>
                        <a:t>50</a:t>
                      </a:r>
                      <a:r>
                        <a:rPr kumimoji="1" lang="ja-JP" altLang="en-US" sz="1800" b="0" dirty="0">
                          <a:latin typeface="メイリオ" panose="020B0604030504040204" pitchFamily="50" charset="-128"/>
                          <a:ea typeface="メイリオ" panose="020B0604030504040204" pitchFamily="50" charset="-128"/>
                        </a:rPr>
                        <a:t>回に</a:t>
                      </a:r>
                      <a:r>
                        <a:rPr kumimoji="1" lang="en-US" altLang="ja-JP" sz="1800" b="0" dirty="0">
                          <a:latin typeface="メイリオ" panose="020B0604030504040204" pitchFamily="50" charset="-128"/>
                          <a:ea typeface="メイリオ" panose="020B0604030504040204" pitchFamily="50" charset="-128"/>
                        </a:rPr>
                        <a:t>1</a:t>
                      </a:r>
                      <a:r>
                        <a:rPr kumimoji="1" lang="ja-JP" altLang="en-US" sz="1800" b="0" dirty="0">
                          <a:latin typeface="メイリオ" panose="020B0604030504040204" pitchFamily="50" charset="-128"/>
                          <a:ea typeface="メイリオ" panose="020B0604030504040204" pitchFamily="50" charset="-128"/>
                        </a:rPr>
                        <a:t>回</a:t>
                      </a:r>
                    </a:p>
                  </a:txBody>
                  <a:tcPr marL="74212" marR="742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dirty="0">
                          <a:latin typeface="メイリオ" panose="020B0604030504040204" pitchFamily="50" charset="-128"/>
                          <a:ea typeface="メイリオ" panose="020B0604030504040204" pitchFamily="50" charset="-128"/>
                        </a:rPr>
                        <a:t>なし</a:t>
                      </a:r>
                    </a:p>
                  </a:txBody>
                  <a:tcPr marL="74212" marR="742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dirty="0">
                          <a:latin typeface="メイリオ" panose="020B0604030504040204" pitchFamily="50" charset="-128"/>
                          <a:ea typeface="メイリオ" panose="020B0604030504040204" pitchFamily="50" charset="-128"/>
                        </a:rPr>
                        <a:t>　　　　　　　</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　　　　　　　なし</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　</a:t>
                      </a:r>
                    </a:p>
                  </a:txBody>
                  <a:tcPr marL="74212" marR="742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1860442"/>
                  </a:ext>
                </a:extLst>
              </a:tr>
              <a:tr h="1210184">
                <a:tc>
                  <a:txBody>
                    <a:bodyPr/>
                    <a:lstStyle/>
                    <a:p>
                      <a:pPr algn="ctr"/>
                      <a:endParaRPr kumimoji="1" lang="en-US" altLang="ja-JP" dirty="0">
                        <a:solidFill>
                          <a:schemeClr val="bg1">
                            <a:lumMod val="50000"/>
                          </a:schemeClr>
                        </a:solidFill>
                        <a:latin typeface="メイリオ" panose="020B0604030504040204" pitchFamily="50" charset="-128"/>
                        <a:ea typeface="メイリオ" panose="020B0604030504040204" pitchFamily="50" charset="-128"/>
                      </a:endParaRPr>
                    </a:p>
                    <a:p>
                      <a:pPr algn="ctr"/>
                      <a:r>
                        <a:rPr kumimoji="1" lang="en-US" altLang="ja-JP" dirty="0">
                          <a:solidFill>
                            <a:schemeClr val="bg1">
                              <a:lumMod val="50000"/>
                            </a:schemeClr>
                          </a:solidFill>
                          <a:latin typeface="メイリオ" panose="020B0604030504040204" pitchFamily="50" charset="-128"/>
                          <a:ea typeface="メイリオ" panose="020B0604030504040204" pitchFamily="50" charset="-128"/>
                        </a:rPr>
                        <a:t>HIV</a:t>
                      </a:r>
                    </a:p>
                  </a:txBody>
                  <a:tcPr marL="74212" marR="742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en-US" altLang="ja-JP" sz="1800" b="0" dirty="0">
                        <a:solidFill>
                          <a:schemeClr val="bg1">
                            <a:lumMod val="50000"/>
                          </a:schemeClr>
                        </a:solidFill>
                        <a:latin typeface="メイリオ" panose="020B0604030504040204" pitchFamily="50" charset="-128"/>
                        <a:ea typeface="メイリオ"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dirty="0">
                          <a:solidFill>
                            <a:schemeClr val="bg1">
                              <a:lumMod val="50000"/>
                            </a:schemeClr>
                          </a:solidFill>
                          <a:latin typeface="メイリオ" panose="020B0604030504040204" pitchFamily="50" charset="-128"/>
                          <a:ea typeface="メイリオ" panose="020B0604030504040204" pitchFamily="50" charset="-128"/>
                        </a:rPr>
                        <a:t>0.3</a:t>
                      </a:r>
                      <a:r>
                        <a:rPr kumimoji="1" lang="ja-JP" altLang="en-US" sz="1800" b="0" dirty="0">
                          <a:solidFill>
                            <a:schemeClr val="bg1">
                              <a:lumMod val="50000"/>
                            </a:schemeClr>
                          </a:solidFill>
                          <a:latin typeface="メイリオ" panose="020B0604030504040204" pitchFamily="50" charset="-128"/>
                          <a:ea typeface="メイリオ" panose="020B0604030504040204" pitchFamily="50" charset="-128"/>
                        </a:rPr>
                        <a:t>％</a:t>
                      </a:r>
                      <a:endParaRPr kumimoji="1" lang="en-US" altLang="ja-JP" sz="1800" b="0" dirty="0">
                        <a:solidFill>
                          <a:schemeClr val="bg1">
                            <a:lumMod val="50000"/>
                          </a:schemeClr>
                        </a:solidFill>
                        <a:latin typeface="メイリオ" panose="020B0604030504040204" pitchFamily="50" charset="-128"/>
                        <a:ea typeface="メイリオ"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dirty="0">
                          <a:solidFill>
                            <a:schemeClr val="bg1">
                              <a:lumMod val="50000"/>
                            </a:schemeClr>
                          </a:solidFill>
                          <a:latin typeface="メイリオ" panose="020B0604030504040204" pitchFamily="50" charset="-128"/>
                          <a:ea typeface="メイリオ" panose="020B0604030504040204" pitchFamily="50" charset="-128"/>
                        </a:rPr>
                        <a:t>300</a:t>
                      </a:r>
                      <a:r>
                        <a:rPr kumimoji="1" lang="ja-JP" altLang="en-US" sz="1800" b="0" dirty="0">
                          <a:solidFill>
                            <a:schemeClr val="bg1">
                              <a:lumMod val="50000"/>
                            </a:schemeClr>
                          </a:solidFill>
                          <a:latin typeface="メイリオ" panose="020B0604030504040204" pitchFamily="50" charset="-128"/>
                          <a:ea typeface="メイリオ" panose="020B0604030504040204" pitchFamily="50" charset="-128"/>
                        </a:rPr>
                        <a:t>回に</a:t>
                      </a:r>
                      <a:r>
                        <a:rPr kumimoji="1" lang="en-US" altLang="ja-JP" sz="1800" b="0" dirty="0">
                          <a:solidFill>
                            <a:schemeClr val="bg1">
                              <a:lumMod val="50000"/>
                            </a:schemeClr>
                          </a:solidFill>
                          <a:latin typeface="メイリオ" panose="020B0604030504040204" pitchFamily="50" charset="-128"/>
                          <a:ea typeface="メイリオ" panose="020B0604030504040204" pitchFamily="50" charset="-128"/>
                        </a:rPr>
                        <a:t>1</a:t>
                      </a:r>
                      <a:r>
                        <a:rPr kumimoji="1" lang="ja-JP" altLang="en-US" sz="1800" b="0" dirty="0">
                          <a:solidFill>
                            <a:schemeClr val="bg1">
                              <a:lumMod val="50000"/>
                            </a:schemeClr>
                          </a:solidFill>
                          <a:latin typeface="メイリオ" panose="020B0604030504040204" pitchFamily="50" charset="-128"/>
                          <a:ea typeface="メイリオ" panose="020B0604030504040204" pitchFamily="50" charset="-128"/>
                        </a:rPr>
                        <a:t>回</a:t>
                      </a:r>
                      <a:endParaRPr kumimoji="1" lang="en-US" altLang="ja-JP" sz="1800" b="0" dirty="0">
                        <a:solidFill>
                          <a:schemeClr val="bg1">
                            <a:lumMod val="50000"/>
                          </a:schemeClr>
                        </a:solidFill>
                        <a:latin typeface="メイリオ" panose="020B0604030504040204" pitchFamily="50" charset="-128"/>
                        <a:ea typeface="メイリオ"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dirty="0">
                          <a:solidFill>
                            <a:schemeClr val="bg1">
                              <a:lumMod val="50000"/>
                            </a:schemeClr>
                          </a:solidFill>
                          <a:latin typeface="メイリオ" panose="020B0604030504040204" pitchFamily="50" charset="-128"/>
                          <a:ea typeface="メイリオ" panose="020B0604030504040204" pitchFamily="50" charset="-128"/>
                        </a:rPr>
                        <a:t>　</a:t>
                      </a:r>
                      <a:endParaRPr kumimoji="1" lang="ja-JP" altLang="en-US" b="0" dirty="0">
                        <a:solidFill>
                          <a:schemeClr val="bg1">
                            <a:lumMod val="50000"/>
                          </a:schemeClr>
                        </a:solidFill>
                        <a:latin typeface="メイリオ" panose="020B0604030504040204" pitchFamily="50" charset="-128"/>
                        <a:ea typeface="メイリオ" panose="020B0604030504040204" pitchFamily="50" charset="-128"/>
                      </a:endParaRPr>
                    </a:p>
                  </a:txBody>
                  <a:tcPr marL="74212" marR="742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kumimoji="1" lang="ja-JP" altLang="en-US" dirty="0">
                          <a:solidFill>
                            <a:schemeClr val="bg1">
                              <a:lumMod val="50000"/>
                            </a:schemeClr>
                          </a:solidFill>
                          <a:latin typeface="メイリオ" panose="020B0604030504040204" pitchFamily="50" charset="-128"/>
                          <a:ea typeface="メイリオ" panose="020B0604030504040204" pitchFamily="50" charset="-128"/>
                        </a:rPr>
                        <a:t>なし</a:t>
                      </a:r>
                    </a:p>
                  </a:txBody>
                  <a:tcPr marL="74212" marR="742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b="1" dirty="0">
                          <a:solidFill>
                            <a:schemeClr val="tx1">
                              <a:lumMod val="50000"/>
                              <a:lumOff val="50000"/>
                            </a:schemeClr>
                          </a:solidFill>
                          <a:latin typeface="メイリオ" panose="020B0604030504040204" pitchFamily="50" charset="-128"/>
                          <a:ea typeface="メイリオ" panose="020B0604030504040204" pitchFamily="50" charset="-128"/>
                        </a:rPr>
                        <a:t>可及的速やかに</a:t>
                      </a:r>
                      <a:endParaRPr kumimoji="1" lang="en-US" altLang="ja-JP" b="1" dirty="0">
                        <a:solidFill>
                          <a:schemeClr val="tx1">
                            <a:lumMod val="50000"/>
                            <a:lumOff val="50000"/>
                          </a:schemeClr>
                        </a:solidFill>
                        <a:latin typeface="メイリオ" panose="020B0604030504040204" pitchFamily="50" charset="-128"/>
                        <a:ea typeface="メイリオ"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b="1" dirty="0">
                          <a:solidFill>
                            <a:schemeClr val="tx1">
                              <a:lumMod val="50000"/>
                              <a:lumOff val="50000"/>
                            </a:schemeClr>
                          </a:solidFill>
                          <a:latin typeface="メイリオ" panose="020B0604030504040204" pitchFamily="50" charset="-128"/>
                          <a:ea typeface="メイリオ" panose="020B0604030504040204" pitchFamily="50" charset="-128"/>
                        </a:rPr>
                        <a:t>（出来れば</a:t>
                      </a:r>
                      <a:r>
                        <a:rPr kumimoji="1" lang="en-US" altLang="ja-JP" b="1" dirty="0">
                          <a:solidFill>
                            <a:schemeClr val="tx1">
                              <a:lumMod val="50000"/>
                              <a:lumOff val="50000"/>
                            </a:schemeClr>
                          </a:solidFill>
                          <a:latin typeface="メイリオ" panose="020B0604030504040204" pitchFamily="50" charset="-128"/>
                          <a:ea typeface="メイリオ" panose="020B0604030504040204" pitchFamily="50" charset="-128"/>
                        </a:rPr>
                        <a:t>2</a:t>
                      </a:r>
                      <a:r>
                        <a:rPr kumimoji="1" lang="ja-JP" altLang="en-US" b="1" dirty="0">
                          <a:solidFill>
                            <a:schemeClr val="tx1">
                              <a:lumMod val="50000"/>
                              <a:lumOff val="50000"/>
                            </a:schemeClr>
                          </a:solidFill>
                          <a:latin typeface="メイリオ" panose="020B0604030504040204" pitchFamily="50" charset="-128"/>
                          <a:ea typeface="メイリオ" panose="020B0604030504040204" pitchFamily="50" charset="-128"/>
                        </a:rPr>
                        <a:t>時間以内に）</a:t>
                      </a:r>
                      <a:endParaRPr kumimoji="1" lang="en-US" altLang="ja-JP" b="1" dirty="0">
                        <a:solidFill>
                          <a:schemeClr val="tx1">
                            <a:lumMod val="50000"/>
                            <a:lumOff val="50000"/>
                          </a:schemeClr>
                        </a:solidFill>
                        <a:latin typeface="メイリオ" panose="020B0604030504040204" pitchFamily="50" charset="-128"/>
                        <a:ea typeface="メイリオ"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b="1" dirty="0">
                          <a:solidFill>
                            <a:schemeClr val="tx1">
                              <a:lumMod val="50000"/>
                              <a:lumOff val="50000"/>
                            </a:schemeClr>
                          </a:solidFill>
                          <a:latin typeface="メイリオ" panose="020B0604030504040204" pitchFamily="50" charset="-128"/>
                          <a:ea typeface="メイリオ" panose="020B0604030504040204" pitchFamily="50" charset="-128"/>
                        </a:rPr>
                        <a:t>抗</a:t>
                      </a:r>
                      <a:r>
                        <a:rPr kumimoji="1" lang="en-US" altLang="ja-JP" b="1" dirty="0">
                          <a:solidFill>
                            <a:schemeClr val="tx1">
                              <a:lumMod val="50000"/>
                              <a:lumOff val="50000"/>
                            </a:schemeClr>
                          </a:solidFill>
                          <a:latin typeface="メイリオ" panose="020B0604030504040204" pitchFamily="50" charset="-128"/>
                          <a:ea typeface="メイリオ" panose="020B0604030504040204" pitchFamily="50" charset="-128"/>
                        </a:rPr>
                        <a:t>HIV</a:t>
                      </a:r>
                      <a:r>
                        <a:rPr kumimoji="1" lang="ja-JP" altLang="en-US" b="1" dirty="0">
                          <a:solidFill>
                            <a:schemeClr val="tx1">
                              <a:lumMod val="50000"/>
                              <a:lumOff val="50000"/>
                            </a:schemeClr>
                          </a:solidFill>
                          <a:latin typeface="メイリオ" panose="020B0604030504040204" pitchFamily="50" charset="-128"/>
                          <a:ea typeface="メイリオ" panose="020B0604030504040204" pitchFamily="50" charset="-128"/>
                        </a:rPr>
                        <a:t>薬の予防内服（</a:t>
                      </a:r>
                      <a:r>
                        <a:rPr kumimoji="1" lang="en-US" altLang="ja-JP" b="1" dirty="0">
                          <a:solidFill>
                            <a:schemeClr val="tx1">
                              <a:lumMod val="50000"/>
                              <a:lumOff val="50000"/>
                            </a:schemeClr>
                          </a:solidFill>
                          <a:latin typeface="メイリオ" panose="020B0604030504040204" pitchFamily="50" charset="-128"/>
                          <a:ea typeface="メイリオ" panose="020B0604030504040204" pitchFamily="50" charset="-128"/>
                        </a:rPr>
                        <a:t>28</a:t>
                      </a:r>
                      <a:r>
                        <a:rPr kumimoji="1" lang="ja-JP" altLang="en-US" b="1" dirty="0">
                          <a:solidFill>
                            <a:schemeClr val="tx1">
                              <a:lumMod val="50000"/>
                              <a:lumOff val="50000"/>
                            </a:schemeClr>
                          </a:solidFill>
                          <a:latin typeface="メイリオ" panose="020B0604030504040204" pitchFamily="50" charset="-128"/>
                          <a:ea typeface="メイリオ" panose="020B0604030504040204" pitchFamily="50" charset="-128"/>
                        </a:rPr>
                        <a:t>日間継続）</a:t>
                      </a:r>
                    </a:p>
                  </a:txBody>
                  <a:tcPr marL="74212" marR="742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2389383985"/>
                  </a:ext>
                </a:extLst>
              </a:tr>
            </a:tbl>
          </a:graphicData>
        </a:graphic>
      </p:graphicFrame>
      <p:sp>
        <p:nvSpPr>
          <p:cNvPr id="4" name="タイトル 3"/>
          <p:cNvSpPr txBox="1">
            <a:spLocks/>
          </p:cNvSpPr>
          <p:nvPr/>
        </p:nvSpPr>
        <p:spPr>
          <a:xfrm>
            <a:off x="589321" y="536831"/>
            <a:ext cx="10544843" cy="82234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600" dirty="0">
                <a:latin typeface="メイリオ" panose="020B0604030504040204" pitchFamily="50" charset="-128"/>
                <a:ea typeface="メイリオ" panose="020B0604030504040204" pitchFamily="50" charset="-128"/>
              </a:rPr>
              <a:t>血液・体液曝露で問題となる感染症について</a:t>
            </a:r>
          </a:p>
        </p:txBody>
      </p:sp>
      <p:sp>
        <p:nvSpPr>
          <p:cNvPr id="6" name="正方形/長方形 5">
            <a:extLst>
              <a:ext uri="{FF2B5EF4-FFF2-40B4-BE49-F238E27FC236}">
                <a16:creationId xmlns:a16="http://schemas.microsoft.com/office/drawing/2014/main" id="{E1B74D86-5A60-4694-A5E6-5E42AE292BB1}"/>
              </a:ext>
            </a:extLst>
          </p:cNvPr>
          <p:cNvSpPr/>
          <p:nvPr/>
        </p:nvSpPr>
        <p:spPr>
          <a:xfrm>
            <a:off x="1286804" y="3290888"/>
            <a:ext cx="10088668" cy="1270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ustDataLst>
      <p:tags r:id="rId1"/>
    </p:custDataLst>
    <p:extLst>
      <p:ext uri="{BB962C8B-B14F-4D97-AF65-F5344CB8AC3E}">
        <p14:creationId xmlns:p14="http://schemas.microsoft.com/office/powerpoint/2010/main" val="963209839"/>
      </p:ext>
    </p:extLst>
  </p:cSld>
  <p:clrMapOvr>
    <a:masterClrMapping/>
  </p:clrMapOvr>
  <mc:AlternateContent xmlns:mc="http://schemas.openxmlformats.org/markup-compatibility/2006" xmlns:p14="http://schemas.microsoft.com/office/powerpoint/2010/main">
    <mc:Choice Requires="p14">
      <p:transition spd="slow" p14:dur="2000" advTm="1958"/>
    </mc:Choice>
    <mc:Fallback xmlns="">
      <p:transition spd="slow" advTm="1958"/>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9F5628-09CA-4526-BA21-DF0FB09EB2CC}"/>
              </a:ext>
            </a:extLst>
          </p:cNvPr>
          <p:cNvSpPr>
            <a:spLocks noGrp="1"/>
          </p:cNvSpPr>
          <p:nvPr>
            <p:ph type="title"/>
          </p:nvPr>
        </p:nvSpPr>
        <p:spPr>
          <a:xfrm>
            <a:off x="609592" y="179383"/>
            <a:ext cx="10515600" cy="1325563"/>
          </a:xfrm>
          <a:noFill/>
          <a:ln>
            <a:noFill/>
          </a:ln>
        </p:spPr>
        <p:txBody>
          <a:bodyPr>
            <a:normAutofit/>
          </a:bodyPr>
          <a:lstStyle/>
          <a:p>
            <a:r>
              <a:rPr lang="en-US" altLang="ja-JP" sz="3600" dirty="0">
                <a:latin typeface="メイリオ" panose="020B0604030504040204" pitchFamily="50" charset="-128"/>
                <a:ea typeface="メイリオ" panose="020B0604030504040204" pitchFamily="50" charset="-128"/>
              </a:rPr>
              <a:t>C</a:t>
            </a:r>
            <a:r>
              <a:rPr kumimoji="1" lang="ja-JP" altLang="en-US" sz="3600" dirty="0">
                <a:latin typeface="メイリオ" panose="020B0604030504040204" pitchFamily="50" charset="-128"/>
                <a:ea typeface="メイリオ" panose="020B0604030504040204" pitchFamily="50" charset="-128"/>
              </a:rPr>
              <a:t>型肝炎（</a:t>
            </a:r>
            <a:r>
              <a:rPr kumimoji="1" lang="en-US" altLang="ja-JP" sz="3600" dirty="0">
                <a:latin typeface="メイリオ" panose="020B0604030504040204" pitchFamily="50" charset="-128"/>
                <a:ea typeface="メイリオ" panose="020B0604030504040204" pitchFamily="50" charset="-128"/>
              </a:rPr>
              <a:t>HCV</a:t>
            </a:r>
            <a:r>
              <a:rPr kumimoji="1" lang="ja-JP" altLang="en-US" sz="3600" dirty="0">
                <a:latin typeface="メイリオ" panose="020B0604030504040204" pitchFamily="50" charset="-128"/>
                <a:ea typeface="メイリオ" panose="020B0604030504040204" pitchFamily="50" charset="-128"/>
              </a:rPr>
              <a:t>）曝露の対策について</a:t>
            </a:r>
          </a:p>
        </p:txBody>
      </p:sp>
      <p:sp>
        <p:nvSpPr>
          <p:cNvPr id="5" name="テキスト ボックス 4">
            <a:extLst>
              <a:ext uri="{FF2B5EF4-FFF2-40B4-BE49-F238E27FC236}">
                <a16:creationId xmlns:a16="http://schemas.microsoft.com/office/drawing/2014/main" id="{8856FCCF-6BEE-49FB-B7EA-A16DB1E51085}"/>
              </a:ext>
            </a:extLst>
          </p:cNvPr>
          <p:cNvSpPr txBox="1"/>
          <p:nvPr/>
        </p:nvSpPr>
        <p:spPr>
          <a:xfrm>
            <a:off x="838200" y="1977166"/>
            <a:ext cx="11079332" cy="3916457"/>
          </a:xfrm>
          <a:prstGeom prst="rect">
            <a:avLst/>
          </a:prstGeom>
          <a:noFill/>
          <a:ln>
            <a:noFill/>
          </a:ln>
        </p:spPr>
        <p:txBody>
          <a:bodyPr wrap="square" rtlCol="0">
            <a:spAutoFit/>
          </a:bodyPr>
          <a:lstStyle/>
          <a:p>
            <a:pPr>
              <a:lnSpc>
                <a:spcPct val="150000"/>
              </a:lnSpc>
            </a:pPr>
            <a:r>
              <a:rPr lang="ja-JP" altLang="en-US" sz="2800" dirty="0">
                <a:latin typeface="メイリオ" panose="020B0604030504040204" pitchFamily="50" charset="-128"/>
                <a:ea typeface="メイリオ" panose="020B0604030504040204" pitchFamily="50" charset="-128"/>
              </a:rPr>
              <a:t>曝露前後の化学予防（ワクチン、曝露後注射・内服）：</a:t>
            </a:r>
            <a:r>
              <a:rPr lang="ja-JP" altLang="en-US" sz="2800" b="1" dirty="0">
                <a:solidFill>
                  <a:srgbClr val="FF0000"/>
                </a:solidFill>
                <a:latin typeface="メイリオ" panose="020B0604030504040204" pitchFamily="50" charset="-128"/>
                <a:ea typeface="メイリオ" panose="020B0604030504040204" pitchFamily="50" charset="-128"/>
              </a:rPr>
              <a:t>なし</a:t>
            </a:r>
            <a:endParaRPr lang="en-US" altLang="ja-JP" sz="2800" b="1" dirty="0">
              <a:solidFill>
                <a:srgbClr val="FF0000"/>
              </a:solidFill>
              <a:latin typeface="メイリオ" panose="020B0604030504040204" pitchFamily="50" charset="-128"/>
              <a:ea typeface="メイリオ" panose="020B0604030504040204" pitchFamily="50" charset="-128"/>
            </a:endParaRPr>
          </a:p>
          <a:p>
            <a:pPr>
              <a:lnSpc>
                <a:spcPct val="150000"/>
              </a:lnSpc>
            </a:pPr>
            <a:endParaRPr lang="en-US" altLang="ja-JP" sz="2800" dirty="0">
              <a:latin typeface="メイリオ" panose="020B0604030504040204" pitchFamily="50" charset="-128"/>
              <a:ea typeface="メイリオ" panose="020B0604030504040204" pitchFamily="50" charset="-128"/>
            </a:endParaRPr>
          </a:p>
          <a:p>
            <a:pPr>
              <a:lnSpc>
                <a:spcPct val="150000"/>
              </a:lnSpc>
            </a:pPr>
            <a:r>
              <a:rPr lang="ja-JP" altLang="en-US" sz="2800" dirty="0">
                <a:latin typeface="メイリオ" panose="020B0604030504040204" pitchFamily="50" charset="-128"/>
                <a:ea typeface="メイリオ" panose="020B0604030504040204" pitchFamily="50" charset="-128"/>
              </a:rPr>
              <a:t>曝露後は、経過観察を行い、</a:t>
            </a:r>
            <a:endParaRPr lang="en-US" altLang="ja-JP" sz="2800" dirty="0">
              <a:latin typeface="メイリオ" panose="020B0604030504040204" pitchFamily="50" charset="-128"/>
              <a:ea typeface="メイリオ" panose="020B0604030504040204" pitchFamily="50" charset="-128"/>
            </a:endParaRPr>
          </a:p>
          <a:p>
            <a:pPr>
              <a:lnSpc>
                <a:spcPct val="150000"/>
              </a:lnSpc>
            </a:pPr>
            <a:r>
              <a:rPr lang="ja-JP" altLang="en-US" sz="2800" dirty="0">
                <a:latin typeface="メイリオ" panose="020B0604030504040204" pitchFamily="50" charset="-128"/>
                <a:ea typeface="メイリオ" panose="020B0604030504040204" pitchFamily="50" charset="-128"/>
              </a:rPr>
              <a:t>感染が判明したら、速やかに治療を行う</a:t>
            </a:r>
            <a:endParaRPr lang="en-US" altLang="ja-JP" sz="2800" dirty="0">
              <a:latin typeface="メイリオ" panose="020B0604030504040204" pitchFamily="50" charset="-128"/>
              <a:ea typeface="メイリオ" panose="020B0604030504040204" pitchFamily="50" charset="-128"/>
            </a:endParaRPr>
          </a:p>
          <a:p>
            <a:pPr>
              <a:lnSpc>
                <a:spcPct val="150000"/>
              </a:lnSpc>
            </a:pPr>
            <a:endParaRPr lang="en-US" altLang="ja-JP" sz="2800" dirty="0">
              <a:highlight>
                <a:srgbClr val="FFFF00"/>
              </a:highlight>
              <a:latin typeface="メイリオ" panose="020B0604030504040204" pitchFamily="50" charset="-128"/>
              <a:ea typeface="メイリオ" panose="020B0604030504040204" pitchFamily="50" charset="-128"/>
            </a:endParaRPr>
          </a:p>
          <a:p>
            <a:pPr>
              <a:lnSpc>
                <a:spcPct val="150000"/>
              </a:lnSpc>
            </a:pPr>
            <a:r>
              <a:rPr lang="ja-JP" altLang="en-US" sz="2800" dirty="0">
                <a:latin typeface="メイリオ" panose="020B0604030504040204" pitchFamily="50" charset="-128"/>
                <a:ea typeface="メイリオ" panose="020B0604030504040204" pitchFamily="50" charset="-128"/>
              </a:rPr>
              <a:t>　　　　　　</a:t>
            </a:r>
            <a:endParaRPr lang="en-US" altLang="ja-JP" sz="28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5224318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3764147413"/>
              </p:ext>
            </p:extLst>
          </p:nvPr>
        </p:nvGraphicFramePr>
        <p:xfrm>
          <a:off x="1286804" y="1493240"/>
          <a:ext cx="10088668" cy="4298059"/>
        </p:xfrm>
        <a:graphic>
          <a:graphicData uri="http://schemas.openxmlformats.org/drawingml/2006/table">
            <a:tbl>
              <a:tblPr firstRow="1" bandRow="1">
                <a:tableStyleId>{5C22544A-7EE6-4342-B048-85BDC9FD1C3A}</a:tableStyleId>
              </a:tblPr>
              <a:tblGrid>
                <a:gridCol w="1195514">
                  <a:extLst>
                    <a:ext uri="{9D8B030D-6E8A-4147-A177-3AD203B41FA5}">
                      <a16:colId xmlns:a16="http://schemas.microsoft.com/office/drawing/2014/main" val="1895722574"/>
                    </a:ext>
                  </a:extLst>
                </a:gridCol>
                <a:gridCol w="2664635">
                  <a:extLst>
                    <a:ext uri="{9D8B030D-6E8A-4147-A177-3AD203B41FA5}">
                      <a16:colId xmlns:a16="http://schemas.microsoft.com/office/drawing/2014/main" val="567754404"/>
                    </a:ext>
                  </a:extLst>
                </a:gridCol>
                <a:gridCol w="2326198">
                  <a:extLst>
                    <a:ext uri="{9D8B030D-6E8A-4147-A177-3AD203B41FA5}">
                      <a16:colId xmlns:a16="http://schemas.microsoft.com/office/drawing/2014/main" val="3375085106"/>
                    </a:ext>
                  </a:extLst>
                </a:gridCol>
                <a:gridCol w="3902321">
                  <a:extLst>
                    <a:ext uri="{9D8B030D-6E8A-4147-A177-3AD203B41FA5}">
                      <a16:colId xmlns:a16="http://schemas.microsoft.com/office/drawing/2014/main" val="3156640304"/>
                    </a:ext>
                  </a:extLst>
                </a:gridCol>
              </a:tblGrid>
              <a:tr h="583000">
                <a:tc>
                  <a:txBody>
                    <a:bodyPr/>
                    <a:lstStyle/>
                    <a:p>
                      <a:pPr algn="ctr"/>
                      <a:r>
                        <a:rPr kumimoji="1" lang="ja-JP" altLang="en-US" dirty="0">
                          <a:solidFill>
                            <a:schemeClr val="tx1"/>
                          </a:solidFill>
                          <a:latin typeface="メイリオ" panose="020B0604030504040204" pitchFamily="50" charset="-128"/>
                          <a:ea typeface="メイリオ" panose="020B0604030504040204" pitchFamily="50" charset="-128"/>
                        </a:rPr>
                        <a:t>汚染源</a:t>
                      </a:r>
                    </a:p>
                  </a:txBody>
                  <a:tcPr marL="74212" marR="742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dirty="0">
                          <a:solidFill>
                            <a:schemeClr val="tx1"/>
                          </a:solidFill>
                          <a:latin typeface="メイリオ" panose="020B0604030504040204" pitchFamily="50" charset="-128"/>
                          <a:ea typeface="メイリオ" panose="020B0604030504040204" pitchFamily="50" charset="-128"/>
                        </a:rPr>
                        <a:t>感染のリスク</a:t>
                      </a:r>
                    </a:p>
                  </a:txBody>
                  <a:tcPr marL="74212" marR="742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kumimoji="1" lang="ja-JP" altLang="en-US" dirty="0">
                          <a:solidFill>
                            <a:schemeClr val="tx1"/>
                          </a:solidFill>
                          <a:latin typeface="メイリオ" panose="020B0604030504040204" pitchFamily="50" charset="-128"/>
                          <a:ea typeface="メイリオ" panose="020B0604030504040204" pitchFamily="50" charset="-128"/>
                        </a:rPr>
                        <a:t>ワクチン</a:t>
                      </a:r>
                    </a:p>
                  </a:txBody>
                  <a:tcPr marL="74212" marR="742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kumimoji="1" lang="ja-JP" altLang="en-US" dirty="0">
                          <a:solidFill>
                            <a:schemeClr val="tx1"/>
                          </a:solidFill>
                          <a:latin typeface="メイリオ" panose="020B0604030504040204" pitchFamily="50" charset="-128"/>
                          <a:ea typeface="メイリオ" panose="020B0604030504040204" pitchFamily="50" charset="-128"/>
                        </a:rPr>
                        <a:t>曝露後予防策</a:t>
                      </a:r>
                    </a:p>
                  </a:txBody>
                  <a:tcPr marL="74212" marR="742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631135957"/>
                  </a:ext>
                </a:extLst>
              </a:tr>
              <a:tr h="1186949">
                <a:tc>
                  <a:txBody>
                    <a:bodyPr/>
                    <a:lstStyle/>
                    <a:p>
                      <a:pPr algn="ctr"/>
                      <a:r>
                        <a:rPr kumimoji="1" lang="en-US" altLang="ja-JP" dirty="0">
                          <a:solidFill>
                            <a:schemeClr val="bg1">
                              <a:lumMod val="50000"/>
                            </a:schemeClr>
                          </a:solidFill>
                          <a:latin typeface="メイリオ" panose="020B0604030504040204" pitchFamily="50" charset="-128"/>
                          <a:ea typeface="メイリオ" panose="020B0604030504040204" pitchFamily="50" charset="-128"/>
                        </a:rPr>
                        <a:t>HBV</a:t>
                      </a:r>
                      <a:endParaRPr kumimoji="1" lang="ja-JP" altLang="en-US" dirty="0">
                        <a:solidFill>
                          <a:schemeClr val="bg1">
                            <a:lumMod val="50000"/>
                          </a:schemeClr>
                        </a:solidFill>
                        <a:latin typeface="メイリオ" panose="020B0604030504040204" pitchFamily="50" charset="-128"/>
                        <a:ea typeface="メイリオ" panose="020B0604030504040204" pitchFamily="50" charset="-128"/>
                      </a:endParaRPr>
                    </a:p>
                  </a:txBody>
                  <a:tcPr marL="74212" marR="742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endParaRPr kumimoji="1" lang="en-US" altLang="ja-JP" sz="1800" b="0" dirty="0">
                        <a:solidFill>
                          <a:schemeClr val="bg1">
                            <a:lumMod val="50000"/>
                          </a:schemeClr>
                        </a:solidFill>
                        <a:latin typeface="メイリオ" panose="020B0604030504040204" pitchFamily="50" charset="-128"/>
                        <a:ea typeface="メイリオ" panose="020B0604030504040204" pitchFamily="50" charset="-128"/>
                      </a:endParaRPr>
                    </a:p>
                    <a:p>
                      <a:pPr algn="ctr"/>
                      <a:r>
                        <a:rPr kumimoji="1" lang="en-US" altLang="ja-JP" sz="1800" b="0" dirty="0">
                          <a:solidFill>
                            <a:schemeClr val="bg1">
                              <a:lumMod val="50000"/>
                            </a:schemeClr>
                          </a:solidFill>
                          <a:latin typeface="メイリオ" panose="020B0604030504040204" pitchFamily="50" charset="-128"/>
                          <a:ea typeface="メイリオ" panose="020B0604030504040204" pitchFamily="50" charset="-128"/>
                        </a:rPr>
                        <a:t>30</a:t>
                      </a:r>
                      <a:r>
                        <a:rPr kumimoji="1" lang="ja-JP" altLang="en-US" sz="1800" b="0" dirty="0">
                          <a:solidFill>
                            <a:schemeClr val="bg1">
                              <a:lumMod val="50000"/>
                            </a:schemeClr>
                          </a:solidFill>
                          <a:latin typeface="メイリオ" panose="020B0604030504040204" pitchFamily="50" charset="-128"/>
                          <a:ea typeface="メイリオ" panose="020B0604030504040204" pitchFamily="50" charset="-128"/>
                        </a:rPr>
                        <a:t>％</a:t>
                      </a:r>
                      <a:endParaRPr kumimoji="1" lang="en-US" altLang="ja-JP" sz="1800" b="0" dirty="0">
                        <a:solidFill>
                          <a:schemeClr val="bg1">
                            <a:lumMod val="50000"/>
                          </a:schemeClr>
                        </a:solidFill>
                        <a:latin typeface="メイリオ" panose="020B0604030504040204" pitchFamily="50" charset="-128"/>
                        <a:ea typeface="メイリオ" panose="020B0604030504040204" pitchFamily="50" charset="-128"/>
                      </a:endParaRPr>
                    </a:p>
                    <a:p>
                      <a:pPr algn="ctr"/>
                      <a:r>
                        <a:rPr kumimoji="1" lang="en-US" altLang="ja-JP" sz="1800" b="0" dirty="0">
                          <a:solidFill>
                            <a:schemeClr val="bg1">
                              <a:lumMod val="50000"/>
                            </a:schemeClr>
                          </a:solidFill>
                          <a:latin typeface="メイリオ" panose="020B0604030504040204" pitchFamily="50" charset="-128"/>
                          <a:ea typeface="メイリオ" panose="020B0604030504040204" pitchFamily="50" charset="-128"/>
                        </a:rPr>
                        <a:t>3</a:t>
                      </a:r>
                      <a:r>
                        <a:rPr kumimoji="1" lang="ja-JP" altLang="en-US" sz="1800" b="0" dirty="0">
                          <a:solidFill>
                            <a:schemeClr val="bg1">
                              <a:lumMod val="50000"/>
                            </a:schemeClr>
                          </a:solidFill>
                          <a:latin typeface="メイリオ" panose="020B0604030504040204" pitchFamily="50" charset="-128"/>
                          <a:ea typeface="メイリオ" panose="020B0604030504040204" pitchFamily="50" charset="-128"/>
                        </a:rPr>
                        <a:t>回に</a:t>
                      </a:r>
                      <a:r>
                        <a:rPr kumimoji="1" lang="en-US" altLang="ja-JP" sz="1800" b="0" dirty="0">
                          <a:solidFill>
                            <a:schemeClr val="bg1">
                              <a:lumMod val="50000"/>
                            </a:schemeClr>
                          </a:solidFill>
                          <a:latin typeface="メイリオ" panose="020B0604030504040204" pitchFamily="50" charset="-128"/>
                          <a:ea typeface="メイリオ" panose="020B0604030504040204" pitchFamily="50" charset="-128"/>
                        </a:rPr>
                        <a:t>1</a:t>
                      </a:r>
                      <a:r>
                        <a:rPr kumimoji="1" lang="ja-JP" altLang="en-US" sz="1800" b="0" dirty="0">
                          <a:solidFill>
                            <a:schemeClr val="bg1">
                              <a:lumMod val="50000"/>
                            </a:schemeClr>
                          </a:solidFill>
                          <a:latin typeface="メイリオ" panose="020B0604030504040204" pitchFamily="50" charset="-128"/>
                          <a:ea typeface="メイリオ" panose="020B0604030504040204" pitchFamily="50" charset="-128"/>
                        </a:rPr>
                        <a:t>回</a:t>
                      </a:r>
                      <a:endParaRPr kumimoji="1" lang="en-US" altLang="ja-JP" sz="1800" b="0" dirty="0">
                        <a:solidFill>
                          <a:schemeClr val="bg1">
                            <a:lumMod val="50000"/>
                          </a:schemeClr>
                        </a:solidFill>
                        <a:latin typeface="メイリオ" panose="020B0604030504040204" pitchFamily="50" charset="-128"/>
                        <a:ea typeface="メイリオ" panose="020B0604030504040204" pitchFamily="50" charset="-128"/>
                      </a:endParaRPr>
                    </a:p>
                  </a:txBody>
                  <a:tcPr marL="74212" marR="742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endParaRPr kumimoji="1" lang="en-US" altLang="ja-JP" b="1" dirty="0">
                        <a:solidFill>
                          <a:schemeClr val="bg1">
                            <a:lumMod val="50000"/>
                          </a:schemeClr>
                        </a:solidFill>
                        <a:latin typeface="メイリオ" panose="020B0604030504040204" pitchFamily="50" charset="-128"/>
                        <a:ea typeface="メイリオ" panose="020B0604030504040204" pitchFamily="50" charset="-128"/>
                      </a:endParaRPr>
                    </a:p>
                    <a:p>
                      <a:pPr algn="ctr"/>
                      <a:r>
                        <a:rPr kumimoji="1" lang="ja-JP" altLang="en-US" b="1" dirty="0">
                          <a:solidFill>
                            <a:schemeClr val="bg1">
                              <a:lumMod val="50000"/>
                            </a:schemeClr>
                          </a:solidFill>
                          <a:latin typeface="メイリオ" panose="020B0604030504040204" pitchFamily="50" charset="-128"/>
                          <a:ea typeface="メイリオ" panose="020B0604030504040204" pitchFamily="50" charset="-128"/>
                        </a:rPr>
                        <a:t>あり</a:t>
                      </a:r>
                      <a:endParaRPr kumimoji="1" lang="en-US" altLang="ja-JP" b="1" dirty="0">
                        <a:solidFill>
                          <a:schemeClr val="bg1">
                            <a:lumMod val="50000"/>
                          </a:schemeClr>
                        </a:solidFill>
                        <a:latin typeface="メイリオ" panose="020B0604030504040204" pitchFamily="50" charset="-128"/>
                        <a:ea typeface="メイリオ" panose="020B0604030504040204" pitchFamily="50" charset="-128"/>
                      </a:endParaRPr>
                    </a:p>
                  </a:txBody>
                  <a:tcPr marL="74212" marR="742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b="1" dirty="0">
                          <a:solidFill>
                            <a:schemeClr val="bg1">
                              <a:lumMod val="50000"/>
                            </a:schemeClr>
                          </a:solidFill>
                          <a:latin typeface="メイリオ" panose="020B0604030504040204" pitchFamily="50" charset="-128"/>
                          <a:ea typeface="メイリオ" panose="020B0604030504040204" pitchFamily="50" charset="-128"/>
                        </a:rPr>
                        <a:t>速やかに（</a:t>
                      </a:r>
                      <a:r>
                        <a:rPr kumimoji="1" lang="en-US" altLang="ja-JP" b="1" dirty="0">
                          <a:solidFill>
                            <a:schemeClr val="bg1">
                              <a:lumMod val="50000"/>
                            </a:schemeClr>
                          </a:solidFill>
                          <a:latin typeface="メイリオ" panose="020B0604030504040204" pitchFamily="50" charset="-128"/>
                          <a:ea typeface="メイリオ" panose="020B0604030504040204" pitchFamily="50" charset="-128"/>
                        </a:rPr>
                        <a:t>48</a:t>
                      </a:r>
                      <a:r>
                        <a:rPr kumimoji="1" lang="ja-JP" altLang="en-US" b="1" dirty="0">
                          <a:solidFill>
                            <a:schemeClr val="bg1">
                              <a:lumMod val="50000"/>
                            </a:schemeClr>
                          </a:solidFill>
                          <a:latin typeface="メイリオ" panose="020B0604030504040204" pitchFamily="50" charset="-128"/>
                          <a:ea typeface="メイリオ" panose="020B0604030504040204" pitchFamily="50" charset="-128"/>
                        </a:rPr>
                        <a:t>時間以内に）</a:t>
                      </a:r>
                      <a:endParaRPr kumimoji="1" lang="en-US" altLang="ja-JP" b="1" dirty="0">
                        <a:solidFill>
                          <a:schemeClr val="bg1">
                            <a:lumMod val="50000"/>
                          </a:schemeClr>
                        </a:solidFill>
                        <a:latin typeface="メイリオ" panose="020B0604030504040204" pitchFamily="50" charset="-128"/>
                        <a:ea typeface="メイリオ"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b="1" dirty="0">
                          <a:solidFill>
                            <a:schemeClr val="bg1">
                              <a:lumMod val="50000"/>
                            </a:schemeClr>
                          </a:solidFill>
                          <a:latin typeface="メイリオ" panose="020B0604030504040204" pitchFamily="50" charset="-128"/>
                          <a:ea typeface="メイリオ" panose="020B0604030504040204" pitchFamily="50" charset="-128"/>
                        </a:rPr>
                        <a:t>免疫グロブリン＋</a:t>
                      </a:r>
                      <a:r>
                        <a:rPr kumimoji="1" lang="en-US" altLang="ja-JP" b="1" dirty="0">
                          <a:solidFill>
                            <a:schemeClr val="bg1">
                              <a:lumMod val="50000"/>
                            </a:schemeClr>
                          </a:solidFill>
                          <a:latin typeface="メイリオ" panose="020B0604030504040204" pitchFamily="50" charset="-128"/>
                          <a:ea typeface="メイリオ" panose="020B0604030504040204" pitchFamily="50" charset="-128"/>
                        </a:rPr>
                        <a:t>B</a:t>
                      </a:r>
                      <a:r>
                        <a:rPr kumimoji="1" lang="ja-JP" altLang="en-US" b="1" dirty="0">
                          <a:solidFill>
                            <a:schemeClr val="bg1">
                              <a:lumMod val="50000"/>
                            </a:schemeClr>
                          </a:solidFill>
                          <a:latin typeface="メイリオ" panose="020B0604030504040204" pitchFamily="50" charset="-128"/>
                          <a:ea typeface="メイリオ" panose="020B0604030504040204" pitchFamily="50" charset="-128"/>
                        </a:rPr>
                        <a:t>型肝炎ワクチン</a:t>
                      </a:r>
                    </a:p>
                  </a:txBody>
                  <a:tcPr marL="74212" marR="742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80841900"/>
                  </a:ext>
                </a:extLst>
              </a:tr>
              <a:tr h="1317926">
                <a:tc>
                  <a:txBody>
                    <a:bodyPr/>
                    <a:lstStyle/>
                    <a:p>
                      <a:pPr algn="ctr"/>
                      <a:r>
                        <a:rPr kumimoji="1" lang="en-US" altLang="ja-JP" dirty="0">
                          <a:solidFill>
                            <a:schemeClr val="bg1">
                              <a:lumMod val="50000"/>
                            </a:schemeClr>
                          </a:solidFill>
                          <a:latin typeface="メイリオ" panose="020B0604030504040204" pitchFamily="50" charset="-128"/>
                          <a:ea typeface="メイリオ" panose="020B0604030504040204" pitchFamily="50" charset="-128"/>
                        </a:rPr>
                        <a:t>HCV</a:t>
                      </a:r>
                      <a:endParaRPr kumimoji="1" lang="ja-JP" altLang="en-US" dirty="0">
                        <a:solidFill>
                          <a:schemeClr val="bg1">
                            <a:lumMod val="50000"/>
                          </a:schemeClr>
                        </a:solidFill>
                        <a:latin typeface="メイリオ" panose="020B0604030504040204" pitchFamily="50" charset="-128"/>
                        <a:ea typeface="メイリオ" panose="020B0604030504040204" pitchFamily="50" charset="-128"/>
                      </a:endParaRPr>
                    </a:p>
                  </a:txBody>
                  <a:tcPr marL="74212" marR="742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dirty="0">
                          <a:solidFill>
                            <a:schemeClr val="bg1">
                              <a:lumMod val="50000"/>
                            </a:schemeClr>
                          </a:solidFill>
                          <a:latin typeface="メイリオ" panose="020B0604030504040204" pitchFamily="50" charset="-128"/>
                          <a:ea typeface="メイリオ" panose="020B0604030504040204" pitchFamily="50" charset="-128"/>
                        </a:rPr>
                        <a:t>1.8-3</a:t>
                      </a:r>
                      <a:r>
                        <a:rPr kumimoji="1" lang="ja-JP" altLang="en-US" sz="1800" b="0" dirty="0">
                          <a:solidFill>
                            <a:schemeClr val="bg1">
                              <a:lumMod val="50000"/>
                            </a:schemeClr>
                          </a:solidFill>
                          <a:latin typeface="メイリオ" panose="020B0604030504040204" pitchFamily="50" charset="-128"/>
                          <a:ea typeface="メイリオ" panose="020B0604030504040204" pitchFamily="50" charset="-128"/>
                        </a:rPr>
                        <a:t>％</a:t>
                      </a:r>
                      <a:endParaRPr kumimoji="1" lang="en-US" altLang="ja-JP" sz="1800" b="0" dirty="0">
                        <a:solidFill>
                          <a:schemeClr val="bg1">
                            <a:lumMod val="50000"/>
                          </a:schemeClr>
                        </a:solidFill>
                        <a:latin typeface="メイリオ" panose="020B0604030504040204" pitchFamily="50" charset="-128"/>
                        <a:ea typeface="メイリオ"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dirty="0">
                          <a:solidFill>
                            <a:schemeClr val="bg1">
                              <a:lumMod val="50000"/>
                            </a:schemeClr>
                          </a:solidFill>
                          <a:latin typeface="メイリオ" panose="020B0604030504040204" pitchFamily="50" charset="-128"/>
                          <a:ea typeface="メイリオ" panose="020B0604030504040204" pitchFamily="50" charset="-128"/>
                        </a:rPr>
                        <a:t>30</a:t>
                      </a:r>
                      <a:r>
                        <a:rPr kumimoji="1" lang="ja-JP" altLang="en-US" sz="1800" b="0" dirty="0">
                          <a:solidFill>
                            <a:schemeClr val="bg1">
                              <a:lumMod val="50000"/>
                            </a:schemeClr>
                          </a:solidFill>
                          <a:latin typeface="メイリオ" panose="020B0604030504040204" pitchFamily="50" charset="-128"/>
                          <a:ea typeface="メイリオ" panose="020B0604030504040204" pitchFamily="50" charset="-128"/>
                        </a:rPr>
                        <a:t>～</a:t>
                      </a:r>
                      <a:r>
                        <a:rPr kumimoji="1" lang="en-US" altLang="ja-JP" sz="1800" b="0" dirty="0">
                          <a:solidFill>
                            <a:schemeClr val="bg1">
                              <a:lumMod val="50000"/>
                            </a:schemeClr>
                          </a:solidFill>
                          <a:latin typeface="メイリオ" panose="020B0604030504040204" pitchFamily="50" charset="-128"/>
                          <a:ea typeface="メイリオ" panose="020B0604030504040204" pitchFamily="50" charset="-128"/>
                        </a:rPr>
                        <a:t>50</a:t>
                      </a:r>
                      <a:r>
                        <a:rPr kumimoji="1" lang="ja-JP" altLang="en-US" sz="1800" b="0" dirty="0">
                          <a:solidFill>
                            <a:schemeClr val="bg1">
                              <a:lumMod val="50000"/>
                            </a:schemeClr>
                          </a:solidFill>
                          <a:latin typeface="メイリオ" panose="020B0604030504040204" pitchFamily="50" charset="-128"/>
                          <a:ea typeface="メイリオ" panose="020B0604030504040204" pitchFamily="50" charset="-128"/>
                        </a:rPr>
                        <a:t>回に</a:t>
                      </a:r>
                      <a:r>
                        <a:rPr kumimoji="1" lang="en-US" altLang="ja-JP" sz="1800" b="0" dirty="0">
                          <a:solidFill>
                            <a:schemeClr val="bg1">
                              <a:lumMod val="50000"/>
                            </a:schemeClr>
                          </a:solidFill>
                          <a:latin typeface="メイリオ" panose="020B0604030504040204" pitchFamily="50" charset="-128"/>
                          <a:ea typeface="メイリオ" panose="020B0604030504040204" pitchFamily="50" charset="-128"/>
                        </a:rPr>
                        <a:t>1</a:t>
                      </a:r>
                      <a:r>
                        <a:rPr kumimoji="1" lang="ja-JP" altLang="en-US" sz="1800" b="0" dirty="0">
                          <a:solidFill>
                            <a:schemeClr val="bg1">
                              <a:lumMod val="50000"/>
                            </a:schemeClr>
                          </a:solidFill>
                          <a:latin typeface="メイリオ" panose="020B0604030504040204" pitchFamily="50" charset="-128"/>
                          <a:ea typeface="メイリオ" panose="020B0604030504040204" pitchFamily="50" charset="-128"/>
                        </a:rPr>
                        <a:t>回</a:t>
                      </a:r>
                    </a:p>
                  </a:txBody>
                  <a:tcPr marL="74212" marR="742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kumimoji="1" lang="ja-JP" altLang="en-US" dirty="0">
                          <a:solidFill>
                            <a:schemeClr val="bg1">
                              <a:lumMod val="50000"/>
                            </a:schemeClr>
                          </a:solidFill>
                          <a:latin typeface="メイリオ" panose="020B0604030504040204" pitchFamily="50" charset="-128"/>
                          <a:ea typeface="メイリオ" panose="020B0604030504040204" pitchFamily="50" charset="-128"/>
                        </a:rPr>
                        <a:t>なし</a:t>
                      </a:r>
                    </a:p>
                  </a:txBody>
                  <a:tcPr marL="74212" marR="742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r>
                        <a:rPr kumimoji="1" lang="ja-JP" altLang="en-US" dirty="0">
                          <a:solidFill>
                            <a:schemeClr val="bg1">
                              <a:lumMod val="50000"/>
                            </a:schemeClr>
                          </a:solidFill>
                          <a:latin typeface="メイリオ" panose="020B0604030504040204" pitchFamily="50" charset="-128"/>
                          <a:ea typeface="メイリオ" panose="020B0604030504040204" pitchFamily="50" charset="-128"/>
                        </a:rPr>
                        <a:t>　　　　　　　</a:t>
                      </a:r>
                      <a:endParaRPr kumimoji="1" lang="en-US" altLang="ja-JP" dirty="0">
                        <a:solidFill>
                          <a:schemeClr val="bg1">
                            <a:lumMod val="50000"/>
                          </a:schemeClr>
                        </a:solidFill>
                        <a:latin typeface="メイリオ" panose="020B0604030504040204" pitchFamily="50" charset="-128"/>
                        <a:ea typeface="メイリオ" panose="020B0604030504040204" pitchFamily="50" charset="-128"/>
                      </a:endParaRPr>
                    </a:p>
                    <a:p>
                      <a:r>
                        <a:rPr kumimoji="1" lang="ja-JP" altLang="en-US" dirty="0">
                          <a:solidFill>
                            <a:schemeClr val="bg1">
                              <a:lumMod val="50000"/>
                            </a:schemeClr>
                          </a:solidFill>
                          <a:latin typeface="メイリオ" panose="020B0604030504040204" pitchFamily="50" charset="-128"/>
                          <a:ea typeface="メイリオ" panose="020B0604030504040204" pitchFamily="50" charset="-128"/>
                        </a:rPr>
                        <a:t>　　　　　　　なし</a:t>
                      </a:r>
                      <a:endParaRPr kumimoji="1" lang="en-US" altLang="ja-JP" dirty="0">
                        <a:solidFill>
                          <a:schemeClr val="bg1">
                            <a:lumMod val="50000"/>
                          </a:schemeClr>
                        </a:solidFill>
                        <a:latin typeface="メイリオ" panose="020B0604030504040204" pitchFamily="50" charset="-128"/>
                        <a:ea typeface="メイリオ" panose="020B0604030504040204" pitchFamily="50" charset="-128"/>
                      </a:endParaRPr>
                    </a:p>
                    <a:p>
                      <a:r>
                        <a:rPr kumimoji="1" lang="ja-JP" altLang="en-US" dirty="0">
                          <a:solidFill>
                            <a:schemeClr val="bg1">
                              <a:lumMod val="50000"/>
                            </a:schemeClr>
                          </a:solidFill>
                          <a:latin typeface="メイリオ" panose="020B0604030504040204" pitchFamily="50" charset="-128"/>
                          <a:ea typeface="メイリオ" panose="020B0604030504040204" pitchFamily="50" charset="-128"/>
                        </a:rPr>
                        <a:t>　</a:t>
                      </a:r>
                    </a:p>
                  </a:txBody>
                  <a:tcPr marL="74212" marR="742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281860442"/>
                  </a:ext>
                </a:extLst>
              </a:tr>
              <a:tr h="1210184">
                <a:tc>
                  <a:txBody>
                    <a:bodyPr/>
                    <a:lstStyle/>
                    <a:p>
                      <a:pPr algn="ctr"/>
                      <a:endParaRPr kumimoji="1" lang="en-US" altLang="ja-JP" dirty="0">
                        <a:latin typeface="メイリオ" panose="020B0604030504040204" pitchFamily="50" charset="-128"/>
                        <a:ea typeface="メイリオ" panose="020B0604030504040204" pitchFamily="50" charset="-128"/>
                      </a:endParaRPr>
                    </a:p>
                    <a:p>
                      <a:pPr algn="ctr"/>
                      <a:r>
                        <a:rPr kumimoji="1" lang="en-US" altLang="ja-JP" dirty="0">
                          <a:latin typeface="メイリオ" panose="020B0604030504040204" pitchFamily="50" charset="-128"/>
                          <a:ea typeface="メイリオ" panose="020B0604030504040204" pitchFamily="50" charset="-128"/>
                        </a:rPr>
                        <a:t>HIV</a:t>
                      </a:r>
                    </a:p>
                  </a:txBody>
                  <a:tcPr marL="74212" marR="742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en-US" altLang="ja-JP" sz="1800" b="0" dirty="0">
                        <a:latin typeface="メイリオ" panose="020B0604030504040204" pitchFamily="50" charset="-128"/>
                        <a:ea typeface="メイリオ"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dirty="0">
                          <a:latin typeface="メイリオ" panose="020B0604030504040204" pitchFamily="50" charset="-128"/>
                          <a:ea typeface="メイリオ" panose="020B0604030504040204" pitchFamily="50" charset="-128"/>
                        </a:rPr>
                        <a:t>0.3</a:t>
                      </a:r>
                      <a:r>
                        <a:rPr kumimoji="1" lang="ja-JP" altLang="en-US" sz="1800" b="0" dirty="0">
                          <a:latin typeface="メイリオ" panose="020B0604030504040204" pitchFamily="50" charset="-128"/>
                          <a:ea typeface="メイリオ" panose="020B0604030504040204" pitchFamily="50" charset="-128"/>
                        </a:rPr>
                        <a:t>％</a:t>
                      </a:r>
                      <a:endParaRPr kumimoji="1" lang="en-US" altLang="ja-JP" sz="1800" b="0" dirty="0">
                        <a:latin typeface="メイリオ" panose="020B0604030504040204" pitchFamily="50" charset="-128"/>
                        <a:ea typeface="メイリオ"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dirty="0">
                          <a:latin typeface="メイリオ" panose="020B0604030504040204" pitchFamily="50" charset="-128"/>
                          <a:ea typeface="メイリオ" panose="020B0604030504040204" pitchFamily="50" charset="-128"/>
                        </a:rPr>
                        <a:t>300</a:t>
                      </a:r>
                      <a:r>
                        <a:rPr kumimoji="1" lang="ja-JP" altLang="en-US" sz="1800" b="0" dirty="0">
                          <a:latin typeface="メイリオ" panose="020B0604030504040204" pitchFamily="50" charset="-128"/>
                          <a:ea typeface="メイリオ" panose="020B0604030504040204" pitchFamily="50" charset="-128"/>
                        </a:rPr>
                        <a:t>回に</a:t>
                      </a:r>
                      <a:r>
                        <a:rPr kumimoji="1" lang="en-US" altLang="ja-JP" sz="1800" b="0" dirty="0">
                          <a:latin typeface="メイリオ" panose="020B0604030504040204" pitchFamily="50" charset="-128"/>
                          <a:ea typeface="メイリオ" panose="020B0604030504040204" pitchFamily="50" charset="-128"/>
                        </a:rPr>
                        <a:t>1</a:t>
                      </a:r>
                      <a:r>
                        <a:rPr kumimoji="1" lang="ja-JP" altLang="en-US" sz="1800" b="0" dirty="0">
                          <a:latin typeface="メイリオ" panose="020B0604030504040204" pitchFamily="50" charset="-128"/>
                          <a:ea typeface="メイリオ" panose="020B0604030504040204" pitchFamily="50" charset="-128"/>
                        </a:rPr>
                        <a:t>回</a:t>
                      </a:r>
                      <a:endParaRPr kumimoji="1" lang="en-US" altLang="ja-JP" sz="1800" b="0" dirty="0">
                        <a:latin typeface="メイリオ" panose="020B0604030504040204" pitchFamily="50" charset="-128"/>
                        <a:ea typeface="メイリオ"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dirty="0">
                          <a:latin typeface="メイリオ" panose="020B0604030504040204" pitchFamily="50" charset="-128"/>
                          <a:ea typeface="メイリオ" panose="020B0604030504040204" pitchFamily="50" charset="-128"/>
                        </a:rPr>
                        <a:t>　</a:t>
                      </a:r>
                      <a:endParaRPr kumimoji="1" lang="ja-JP" altLang="en-US" b="0" dirty="0">
                        <a:latin typeface="メイリオ" panose="020B0604030504040204" pitchFamily="50" charset="-128"/>
                        <a:ea typeface="メイリオ" panose="020B0604030504040204" pitchFamily="50" charset="-128"/>
                      </a:endParaRPr>
                    </a:p>
                  </a:txBody>
                  <a:tcPr marL="74212" marR="742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dirty="0">
                          <a:latin typeface="メイリオ" panose="020B0604030504040204" pitchFamily="50" charset="-128"/>
                          <a:ea typeface="メイリオ" panose="020B0604030504040204" pitchFamily="50" charset="-128"/>
                        </a:rPr>
                        <a:t>なし</a:t>
                      </a:r>
                    </a:p>
                  </a:txBody>
                  <a:tcPr marL="74212" marR="742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b="1" dirty="0">
                          <a:solidFill>
                            <a:srgbClr val="FF0000"/>
                          </a:solidFill>
                          <a:latin typeface="メイリオ" panose="020B0604030504040204" pitchFamily="50" charset="-128"/>
                          <a:ea typeface="メイリオ" panose="020B0604030504040204" pitchFamily="50" charset="-128"/>
                        </a:rPr>
                        <a:t>可及的速やかに</a:t>
                      </a:r>
                      <a:endParaRPr kumimoji="1" lang="en-US" altLang="ja-JP" b="1" dirty="0">
                        <a:solidFill>
                          <a:srgbClr val="FF0000"/>
                        </a:solidFill>
                        <a:latin typeface="メイリオ" panose="020B0604030504040204" pitchFamily="50" charset="-128"/>
                        <a:ea typeface="メイリオ"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b="1" dirty="0">
                          <a:solidFill>
                            <a:srgbClr val="FF0000"/>
                          </a:solidFill>
                          <a:latin typeface="メイリオ" panose="020B0604030504040204" pitchFamily="50" charset="-128"/>
                          <a:ea typeface="メイリオ" panose="020B0604030504040204" pitchFamily="50" charset="-128"/>
                        </a:rPr>
                        <a:t>（出来れば</a:t>
                      </a:r>
                      <a:r>
                        <a:rPr kumimoji="1" lang="en-US" altLang="ja-JP" b="1" dirty="0">
                          <a:solidFill>
                            <a:srgbClr val="FF0000"/>
                          </a:solidFill>
                          <a:latin typeface="メイリオ" panose="020B0604030504040204" pitchFamily="50" charset="-128"/>
                          <a:ea typeface="メイリオ" panose="020B0604030504040204" pitchFamily="50" charset="-128"/>
                        </a:rPr>
                        <a:t>2</a:t>
                      </a:r>
                      <a:r>
                        <a:rPr kumimoji="1" lang="ja-JP" altLang="en-US" b="1" dirty="0">
                          <a:solidFill>
                            <a:srgbClr val="FF0000"/>
                          </a:solidFill>
                          <a:latin typeface="メイリオ" panose="020B0604030504040204" pitchFamily="50" charset="-128"/>
                          <a:ea typeface="メイリオ" panose="020B0604030504040204" pitchFamily="50" charset="-128"/>
                        </a:rPr>
                        <a:t>時間以内に）</a:t>
                      </a:r>
                      <a:endParaRPr kumimoji="1" lang="en-US" altLang="ja-JP" b="1" dirty="0">
                        <a:solidFill>
                          <a:srgbClr val="FF0000"/>
                        </a:solidFill>
                        <a:latin typeface="メイリオ" panose="020B0604030504040204" pitchFamily="50" charset="-128"/>
                        <a:ea typeface="メイリオ"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b="1" dirty="0">
                          <a:solidFill>
                            <a:srgbClr val="FF0000"/>
                          </a:solidFill>
                          <a:latin typeface="メイリオ" panose="020B0604030504040204" pitchFamily="50" charset="-128"/>
                          <a:ea typeface="メイリオ" panose="020B0604030504040204" pitchFamily="50" charset="-128"/>
                        </a:rPr>
                        <a:t>抗</a:t>
                      </a:r>
                      <a:r>
                        <a:rPr kumimoji="1" lang="en-US" altLang="ja-JP" b="1" dirty="0">
                          <a:solidFill>
                            <a:srgbClr val="FF0000"/>
                          </a:solidFill>
                          <a:latin typeface="メイリオ" panose="020B0604030504040204" pitchFamily="50" charset="-128"/>
                          <a:ea typeface="メイリオ" panose="020B0604030504040204" pitchFamily="50" charset="-128"/>
                        </a:rPr>
                        <a:t>HIV</a:t>
                      </a:r>
                      <a:r>
                        <a:rPr kumimoji="1" lang="ja-JP" altLang="en-US" b="1" dirty="0">
                          <a:solidFill>
                            <a:srgbClr val="FF0000"/>
                          </a:solidFill>
                          <a:latin typeface="メイリオ" panose="020B0604030504040204" pitchFamily="50" charset="-128"/>
                          <a:ea typeface="メイリオ" panose="020B0604030504040204" pitchFamily="50" charset="-128"/>
                        </a:rPr>
                        <a:t>薬の予防内服（</a:t>
                      </a:r>
                      <a:r>
                        <a:rPr kumimoji="1" lang="en-US" altLang="ja-JP" b="1" dirty="0">
                          <a:solidFill>
                            <a:srgbClr val="FF0000"/>
                          </a:solidFill>
                          <a:latin typeface="メイリオ" panose="020B0604030504040204" pitchFamily="50" charset="-128"/>
                          <a:ea typeface="メイリオ" panose="020B0604030504040204" pitchFamily="50" charset="-128"/>
                        </a:rPr>
                        <a:t>28</a:t>
                      </a:r>
                      <a:r>
                        <a:rPr kumimoji="1" lang="ja-JP" altLang="en-US" b="1" dirty="0">
                          <a:solidFill>
                            <a:srgbClr val="FF0000"/>
                          </a:solidFill>
                          <a:latin typeface="メイリオ" panose="020B0604030504040204" pitchFamily="50" charset="-128"/>
                          <a:ea typeface="メイリオ" panose="020B0604030504040204" pitchFamily="50" charset="-128"/>
                        </a:rPr>
                        <a:t>日間継続）</a:t>
                      </a:r>
                    </a:p>
                  </a:txBody>
                  <a:tcPr marL="74212" marR="742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9383985"/>
                  </a:ext>
                </a:extLst>
              </a:tr>
            </a:tbl>
          </a:graphicData>
        </a:graphic>
      </p:graphicFrame>
      <p:sp>
        <p:nvSpPr>
          <p:cNvPr id="6" name="正方形/長方形 5">
            <a:extLst>
              <a:ext uri="{FF2B5EF4-FFF2-40B4-BE49-F238E27FC236}">
                <a16:creationId xmlns:a16="http://schemas.microsoft.com/office/drawing/2014/main" id="{A37E0197-E82A-4C3E-80E4-2D6642F73C10}"/>
              </a:ext>
            </a:extLst>
          </p:cNvPr>
          <p:cNvSpPr/>
          <p:nvPr/>
        </p:nvSpPr>
        <p:spPr>
          <a:xfrm>
            <a:off x="1286804" y="4572000"/>
            <a:ext cx="10088668" cy="1244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3">
            <a:extLst>
              <a:ext uri="{FF2B5EF4-FFF2-40B4-BE49-F238E27FC236}">
                <a16:creationId xmlns:a16="http://schemas.microsoft.com/office/drawing/2014/main" id="{22982E1E-C9BB-C64E-8BFE-9A8BDA452981}"/>
              </a:ext>
            </a:extLst>
          </p:cNvPr>
          <p:cNvSpPr txBox="1">
            <a:spLocks/>
          </p:cNvSpPr>
          <p:nvPr/>
        </p:nvSpPr>
        <p:spPr>
          <a:xfrm>
            <a:off x="589321" y="536831"/>
            <a:ext cx="10544843" cy="82234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600" dirty="0">
                <a:latin typeface="メイリオ" panose="020B0604030504040204" pitchFamily="50" charset="-128"/>
                <a:ea typeface="メイリオ" panose="020B0604030504040204" pitchFamily="50" charset="-128"/>
              </a:rPr>
              <a:t>血液・体液曝露で問題となる感染症について</a:t>
            </a:r>
          </a:p>
        </p:txBody>
      </p:sp>
    </p:spTree>
    <p:custDataLst>
      <p:tags r:id="rId1"/>
    </p:custDataLst>
    <p:extLst>
      <p:ext uri="{BB962C8B-B14F-4D97-AF65-F5344CB8AC3E}">
        <p14:creationId xmlns:p14="http://schemas.microsoft.com/office/powerpoint/2010/main" val="2078251925"/>
      </p:ext>
    </p:extLst>
  </p:cSld>
  <p:clrMapOvr>
    <a:masterClrMapping/>
  </p:clrMapOvr>
  <mc:AlternateContent xmlns:mc="http://schemas.openxmlformats.org/markup-compatibility/2006" xmlns:p14="http://schemas.microsoft.com/office/powerpoint/2010/main">
    <mc:Choice Requires="p14">
      <p:transition spd="slow" p14:dur="2000" advTm="1958"/>
    </mc:Choice>
    <mc:Fallback xmlns="">
      <p:transition spd="slow" advTm="1958"/>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8236325-B80E-4159-AAC0-5E4EE423FEE5}"/>
              </a:ext>
            </a:extLst>
          </p:cNvPr>
          <p:cNvPicPr>
            <a:picLocks noChangeAspect="1"/>
          </p:cNvPicPr>
          <p:nvPr/>
        </p:nvPicPr>
        <p:blipFill>
          <a:blip r:embed="rId3"/>
          <a:stretch>
            <a:fillRect/>
          </a:stretch>
        </p:blipFill>
        <p:spPr>
          <a:xfrm>
            <a:off x="6200987" y="586475"/>
            <a:ext cx="3807271" cy="5471430"/>
          </a:xfrm>
          <a:prstGeom prst="rect">
            <a:avLst/>
          </a:prstGeom>
        </p:spPr>
      </p:pic>
      <p:pic>
        <p:nvPicPr>
          <p:cNvPr id="4" name="図 3">
            <a:extLst>
              <a:ext uri="{FF2B5EF4-FFF2-40B4-BE49-F238E27FC236}">
                <a16:creationId xmlns:a16="http://schemas.microsoft.com/office/drawing/2014/main" id="{3F5DE4DE-C7F8-41A5-BAE7-7C46E7647725}"/>
              </a:ext>
            </a:extLst>
          </p:cNvPr>
          <p:cNvPicPr>
            <a:picLocks noChangeAspect="1"/>
          </p:cNvPicPr>
          <p:nvPr/>
        </p:nvPicPr>
        <p:blipFill>
          <a:blip r:embed="rId4"/>
          <a:stretch>
            <a:fillRect/>
          </a:stretch>
        </p:blipFill>
        <p:spPr>
          <a:xfrm>
            <a:off x="1568958" y="572187"/>
            <a:ext cx="3859039" cy="5471430"/>
          </a:xfrm>
          <a:prstGeom prst="rect">
            <a:avLst/>
          </a:prstGeom>
        </p:spPr>
      </p:pic>
      <p:sp>
        <p:nvSpPr>
          <p:cNvPr id="2" name="正方形/長方形 1">
            <a:extLst>
              <a:ext uri="{FF2B5EF4-FFF2-40B4-BE49-F238E27FC236}">
                <a16:creationId xmlns:a16="http://schemas.microsoft.com/office/drawing/2014/main" id="{ED032FC9-83D5-45F2-812E-6636EE7A00DC}"/>
              </a:ext>
            </a:extLst>
          </p:cNvPr>
          <p:cNvSpPr/>
          <p:nvPr/>
        </p:nvSpPr>
        <p:spPr>
          <a:xfrm>
            <a:off x="6023641" y="6029329"/>
            <a:ext cx="3984617" cy="646331"/>
          </a:xfrm>
          <a:prstGeom prst="rect">
            <a:avLst/>
          </a:prstGeom>
        </p:spPr>
        <p:txBody>
          <a:bodyPr wrap="square">
            <a:spAutoFit/>
          </a:bodyPr>
          <a:lstStyle/>
          <a:p>
            <a:r>
              <a:rPr lang="en-US" altLang="ja-JP" dirty="0">
                <a:latin typeface="メイリオ" panose="020B0604030504040204" pitchFamily="50" charset="-128"/>
                <a:ea typeface="メイリオ" panose="020B0604030504040204" pitchFamily="50" charset="-128"/>
                <a:hlinkClick r:id="rId5">
                  <a:extLst>
                    <a:ext uri="{A12FA001-AC4F-418D-AE19-62706E023703}">
                      <ahyp:hlinkClr xmlns:ahyp="http://schemas.microsoft.com/office/drawing/2018/hyperlinkcolor" val="tx"/>
                    </a:ext>
                  </a:extLst>
                </a:hlinkClick>
              </a:rPr>
              <a:t>https://hiv-guidelines.jp/pdf/hiv_</a:t>
            </a:r>
          </a:p>
          <a:p>
            <a:r>
              <a:rPr lang="en-US" altLang="ja-JP" dirty="0">
                <a:latin typeface="メイリオ" panose="020B0604030504040204" pitchFamily="50" charset="-128"/>
                <a:ea typeface="メイリオ" panose="020B0604030504040204" pitchFamily="50" charset="-128"/>
                <a:hlinkClick r:id="rId5">
                  <a:extLst>
                    <a:ext uri="{A12FA001-AC4F-418D-AE19-62706E023703}">
                      <ahyp:hlinkClr xmlns:ahyp="http://schemas.microsoft.com/office/drawing/2018/hyperlinkcolor" val="tx"/>
                    </a:ext>
                  </a:extLst>
                </a:hlinkClick>
              </a:rPr>
              <a:t>guideline</a:t>
            </a:r>
            <a:r>
              <a:rPr lang="en-US" altLang="ja-JP" dirty="0">
                <a:latin typeface="メイリオ" panose="020B0604030504040204" pitchFamily="50" charset="-128"/>
                <a:ea typeface="メイリオ" panose="020B0604030504040204" pitchFamily="50" charset="-128"/>
              </a:rPr>
              <a:t>2024_v3.pdf</a:t>
            </a:r>
            <a:endParaRPr lang="ja-JP" altLang="en-US" dirty="0">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E022761C-DB9E-4E0C-89D2-1F441CF74F8F}"/>
              </a:ext>
            </a:extLst>
          </p:cNvPr>
          <p:cNvSpPr txBox="1"/>
          <p:nvPr/>
        </p:nvSpPr>
        <p:spPr>
          <a:xfrm>
            <a:off x="1227387" y="6056838"/>
            <a:ext cx="4542179" cy="646331"/>
          </a:xfrm>
          <a:prstGeom prst="rect">
            <a:avLst/>
          </a:prstGeom>
          <a:noFill/>
        </p:spPr>
        <p:txBody>
          <a:bodyPr wrap="square" rtlCol="0">
            <a:spAutoFit/>
          </a:bodyPr>
          <a:lstStyle/>
          <a:p>
            <a:r>
              <a:rPr lang="en-US" altLang="ja-JP" dirty="0">
                <a:latin typeface="メイリオ" panose="020B0604030504040204" pitchFamily="50" charset="-128"/>
                <a:ea typeface="メイリオ" panose="020B0604030504040204" pitchFamily="50" charset="-128"/>
              </a:rPr>
              <a:t>https://www.pref.fukuoka.lg.jp/uploaded/attachment/226014.pdf</a:t>
            </a:r>
            <a:endParaRPr lang="ja-JP" altLang="ja-JP"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6717390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944004-833F-7ECB-E69A-0A1714C4D273}"/>
              </a:ext>
            </a:extLst>
          </p:cNvPr>
          <p:cNvSpPr>
            <a:spLocks noGrp="1"/>
          </p:cNvSpPr>
          <p:nvPr>
            <p:ph type="title"/>
          </p:nvPr>
        </p:nvSpPr>
        <p:spPr>
          <a:xfrm>
            <a:off x="838200" y="2498721"/>
            <a:ext cx="10515600" cy="1325563"/>
          </a:xfrm>
        </p:spPr>
        <p:txBody>
          <a:bodyPr/>
          <a:lstStyle/>
          <a:p>
            <a:r>
              <a:rPr kumimoji="1" lang="ja-JP" altLang="en-US" dirty="0">
                <a:latin typeface="メイリオ" panose="020B0604030504040204" pitchFamily="50" charset="-128"/>
                <a:ea typeface="メイリオ" panose="020B0604030504040204" pitchFamily="50" charset="-128"/>
              </a:rPr>
              <a:t>当院での</a:t>
            </a:r>
            <a:br>
              <a:rPr kumimoji="1" lang="en-US" altLang="ja-JP" dirty="0">
                <a:latin typeface="メイリオ" panose="020B0604030504040204" pitchFamily="50" charset="-128"/>
                <a:ea typeface="メイリオ" panose="020B0604030504040204" pitchFamily="50" charset="-128"/>
              </a:rPr>
            </a:br>
            <a:r>
              <a:rPr lang="ja-JP" altLang="en-US" dirty="0">
                <a:latin typeface="メイリオ" panose="020B0604030504040204" pitchFamily="50" charset="-128"/>
                <a:ea typeface="メイリオ" panose="020B0604030504040204" pitchFamily="50" charset="-128"/>
              </a:rPr>
              <a:t>血液・体液曝露時の対応について</a:t>
            </a:r>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693047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2646379" y="1236565"/>
            <a:ext cx="6534753" cy="547463"/>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メイリオ" panose="020B0604030504040204" pitchFamily="50" charset="-128"/>
                <a:ea typeface="メイリオ" panose="020B0604030504040204" pitchFamily="50" charset="-128"/>
              </a:rPr>
              <a:t>局所洗浄（</a:t>
            </a:r>
            <a:r>
              <a:rPr lang="ja-JP" altLang="en-US" b="1" dirty="0">
                <a:solidFill>
                  <a:schemeClr val="tx1"/>
                </a:solidFill>
                <a:highlight>
                  <a:srgbClr val="FFFF00"/>
                </a:highlight>
                <a:latin typeface="メイリオ" panose="020B0604030504040204" pitchFamily="50" charset="-128"/>
                <a:ea typeface="メイリオ" panose="020B0604030504040204" pitchFamily="50" charset="-128"/>
              </a:rPr>
              <a:t>直ちに大量の流水と石鹼で洗浄</a:t>
            </a:r>
            <a:r>
              <a:rPr lang="ja-JP" altLang="en-US" b="1" dirty="0">
                <a:solidFill>
                  <a:schemeClr val="tx1"/>
                </a:solidFill>
                <a:latin typeface="メイリオ" panose="020B0604030504040204" pitchFamily="50" charset="-128"/>
                <a:ea typeface="メイリオ" panose="020B0604030504040204" pitchFamily="50" charset="-128"/>
              </a:rPr>
              <a:t>）　</a:t>
            </a:r>
          </a:p>
        </p:txBody>
      </p:sp>
      <p:sp>
        <p:nvSpPr>
          <p:cNvPr id="43" name="角丸四角形 42"/>
          <p:cNvSpPr/>
          <p:nvPr/>
        </p:nvSpPr>
        <p:spPr>
          <a:xfrm>
            <a:off x="2646379" y="2070633"/>
            <a:ext cx="6531004" cy="547463"/>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メイリオ" panose="020B0604030504040204" pitchFamily="50" charset="-128"/>
                <a:ea typeface="メイリオ" panose="020B0604030504040204" pitchFamily="50" charset="-128"/>
              </a:rPr>
              <a:t>部署長へ報告　（部署長⇒関係部署へ）</a:t>
            </a:r>
            <a:endParaRPr lang="en-US" altLang="ja-JP" b="1" dirty="0">
              <a:solidFill>
                <a:schemeClr val="tx1"/>
              </a:solidFill>
              <a:latin typeface="メイリオ" panose="020B0604030504040204" pitchFamily="50" charset="-128"/>
              <a:ea typeface="メイリオ" panose="020B0604030504040204" pitchFamily="50" charset="-128"/>
            </a:endParaRPr>
          </a:p>
        </p:txBody>
      </p:sp>
      <p:sp>
        <p:nvSpPr>
          <p:cNvPr id="47" name="角丸四角形 46"/>
          <p:cNvSpPr/>
          <p:nvPr/>
        </p:nvSpPr>
        <p:spPr>
          <a:xfrm>
            <a:off x="2646379" y="3003101"/>
            <a:ext cx="3293044" cy="112511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rgbClr val="FF0000"/>
                </a:solidFill>
                <a:latin typeface="メイリオ" panose="020B0604030504040204" pitchFamily="50" charset="-128"/>
                <a:ea typeface="メイリオ" panose="020B0604030504040204" pitchFamily="50" charset="-128"/>
              </a:rPr>
              <a:t>曝露源</a:t>
            </a:r>
            <a:r>
              <a:rPr lang="ja-JP" altLang="en-US" b="1" dirty="0">
                <a:solidFill>
                  <a:schemeClr val="tx1"/>
                </a:solidFill>
                <a:latin typeface="メイリオ" panose="020B0604030504040204" pitchFamily="50" charset="-128"/>
                <a:ea typeface="メイリオ" panose="020B0604030504040204" pitchFamily="50" charset="-128"/>
              </a:rPr>
              <a:t>患者の感染症確認</a:t>
            </a:r>
            <a:endParaRPr lang="en-US" altLang="ja-JP" b="1" dirty="0">
              <a:solidFill>
                <a:schemeClr val="tx1"/>
              </a:solidFill>
              <a:latin typeface="メイリオ" panose="020B0604030504040204" pitchFamily="50" charset="-128"/>
              <a:ea typeface="メイリオ" panose="020B0604030504040204" pitchFamily="50" charset="-128"/>
            </a:endParaRPr>
          </a:p>
          <a:p>
            <a:r>
              <a:rPr lang="ja-JP" altLang="en-US" b="1" dirty="0">
                <a:solidFill>
                  <a:schemeClr val="tx1"/>
                </a:solidFill>
                <a:latin typeface="メイリオ" panose="020B0604030504040204" pitchFamily="50" charset="-128"/>
                <a:ea typeface="メイリオ" panose="020B0604030504040204" pitchFamily="50" charset="-128"/>
              </a:rPr>
              <a:t>（</a:t>
            </a:r>
            <a:r>
              <a:rPr lang="ja-JP" altLang="en-US" b="1" dirty="0">
                <a:solidFill>
                  <a:schemeClr val="tx1"/>
                </a:solidFill>
                <a:highlight>
                  <a:srgbClr val="FFFF00"/>
                </a:highlight>
                <a:latin typeface="メイリオ" panose="020B0604030504040204" pitchFamily="50" charset="-128"/>
                <a:ea typeface="メイリオ" panose="020B0604030504040204" pitchFamily="50" charset="-128"/>
              </a:rPr>
              <a:t>未検であればすぐに検査）</a:t>
            </a:r>
            <a:endParaRPr lang="en-US" altLang="ja-JP" b="1" dirty="0">
              <a:solidFill>
                <a:schemeClr val="tx1"/>
              </a:solidFill>
              <a:highlight>
                <a:srgbClr val="FFFF00"/>
              </a:highlight>
              <a:latin typeface="メイリオ" panose="020B0604030504040204" pitchFamily="50" charset="-128"/>
              <a:ea typeface="メイリオ" panose="020B0604030504040204" pitchFamily="50" charset="-128"/>
            </a:endParaRPr>
          </a:p>
        </p:txBody>
      </p:sp>
      <p:sp>
        <p:nvSpPr>
          <p:cNvPr id="48" name="角丸四角形 47"/>
          <p:cNvSpPr/>
          <p:nvPr/>
        </p:nvSpPr>
        <p:spPr>
          <a:xfrm>
            <a:off x="5969903" y="2990739"/>
            <a:ext cx="3199196" cy="112511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rgbClr val="FF0000"/>
                </a:solidFill>
                <a:latin typeface="メイリオ" panose="020B0604030504040204" pitchFamily="50" charset="-128"/>
                <a:ea typeface="メイリオ" panose="020B0604030504040204" pitchFamily="50" charset="-128"/>
              </a:rPr>
              <a:t>受傷者</a:t>
            </a:r>
            <a:r>
              <a:rPr lang="ja-JP" altLang="en-US" b="1" dirty="0">
                <a:solidFill>
                  <a:schemeClr val="tx1"/>
                </a:solidFill>
                <a:latin typeface="メイリオ" panose="020B0604030504040204" pitchFamily="50" charset="-128"/>
                <a:ea typeface="メイリオ" panose="020B0604030504040204" pitchFamily="50" charset="-128"/>
              </a:rPr>
              <a:t>の感染症検査実施</a:t>
            </a:r>
            <a:endParaRPr lang="en-US" altLang="ja-JP" b="1" dirty="0">
              <a:solidFill>
                <a:schemeClr val="tx1"/>
              </a:solidFill>
              <a:latin typeface="メイリオ" panose="020B0604030504040204" pitchFamily="50" charset="-128"/>
              <a:ea typeface="メイリオ" panose="020B0604030504040204" pitchFamily="50" charset="-128"/>
            </a:endParaRPr>
          </a:p>
          <a:p>
            <a:r>
              <a:rPr lang="ja-JP" altLang="en-US" b="1" dirty="0">
                <a:solidFill>
                  <a:schemeClr val="tx1"/>
                </a:solidFill>
                <a:latin typeface="メイリオ" panose="020B0604030504040204" pitchFamily="50" charset="-128"/>
                <a:ea typeface="メイリオ" panose="020B0604030504040204" pitchFamily="50" charset="-128"/>
              </a:rPr>
              <a:t>（救急外来を受診）</a:t>
            </a:r>
          </a:p>
        </p:txBody>
      </p:sp>
      <p:sp>
        <p:nvSpPr>
          <p:cNvPr id="53" name="角丸四角形 52"/>
          <p:cNvSpPr/>
          <p:nvPr/>
        </p:nvSpPr>
        <p:spPr>
          <a:xfrm>
            <a:off x="2646379" y="4412379"/>
            <a:ext cx="6430012" cy="729757"/>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メイリオ" panose="020B0604030504040204" pitchFamily="50" charset="-128"/>
                <a:ea typeface="メイリオ" panose="020B0604030504040204" pitchFamily="50" charset="-128"/>
              </a:rPr>
              <a:t>検査結果を確認、必要時、予防処置を受ける</a:t>
            </a:r>
            <a:endParaRPr lang="en-US" altLang="ja-JP" b="1" dirty="0">
              <a:solidFill>
                <a:schemeClr val="tx1"/>
              </a:solidFill>
              <a:latin typeface="メイリオ" panose="020B0604030504040204" pitchFamily="50" charset="-128"/>
              <a:ea typeface="メイリオ" panose="020B0604030504040204" pitchFamily="50" charset="-128"/>
            </a:endParaRPr>
          </a:p>
          <a:p>
            <a:pPr algn="ctr"/>
            <a:r>
              <a:rPr lang="ja-JP" altLang="en-US" b="1" dirty="0">
                <a:solidFill>
                  <a:schemeClr val="tx1"/>
                </a:solidFill>
                <a:highlight>
                  <a:srgbClr val="FFFF00"/>
                </a:highlight>
                <a:latin typeface="メイリオ" panose="020B0604030504040204" pitchFamily="50" charset="-128"/>
                <a:ea typeface="メイリオ" panose="020B0604030504040204" pitchFamily="50" charset="-128"/>
              </a:rPr>
              <a:t>（緊急性のある</a:t>
            </a:r>
            <a:r>
              <a:rPr lang="en-US" altLang="ja-JP" b="1" dirty="0">
                <a:solidFill>
                  <a:schemeClr val="tx1"/>
                </a:solidFill>
                <a:highlight>
                  <a:srgbClr val="FFFF00"/>
                </a:highlight>
                <a:latin typeface="メイリオ" panose="020B0604030504040204" pitchFamily="50" charset="-128"/>
                <a:ea typeface="メイリオ" panose="020B0604030504040204" pitchFamily="50" charset="-128"/>
              </a:rPr>
              <a:t>HIV</a:t>
            </a:r>
            <a:r>
              <a:rPr lang="ja-JP" altLang="en-US" b="1" dirty="0" err="1">
                <a:solidFill>
                  <a:schemeClr val="tx1"/>
                </a:solidFill>
                <a:highlight>
                  <a:srgbClr val="FFFF00"/>
                </a:highlight>
                <a:latin typeface="メイリオ" panose="020B0604030504040204" pitchFamily="50" charset="-128"/>
                <a:ea typeface="メイリオ" panose="020B0604030504040204" pitchFamily="50" charset="-128"/>
              </a:rPr>
              <a:t>、</a:t>
            </a:r>
            <a:r>
              <a:rPr lang="en-US" altLang="ja-JP" b="1" dirty="0">
                <a:solidFill>
                  <a:schemeClr val="tx1"/>
                </a:solidFill>
                <a:highlight>
                  <a:srgbClr val="FFFF00"/>
                </a:highlight>
                <a:latin typeface="メイリオ" panose="020B0604030504040204" pitchFamily="50" charset="-128"/>
                <a:ea typeface="メイリオ" panose="020B0604030504040204" pitchFamily="50" charset="-128"/>
              </a:rPr>
              <a:t>HBV</a:t>
            </a:r>
            <a:r>
              <a:rPr lang="ja-JP" altLang="en-US" b="1" dirty="0">
                <a:solidFill>
                  <a:schemeClr val="tx1"/>
                </a:solidFill>
                <a:highlight>
                  <a:srgbClr val="FFFF00"/>
                </a:highlight>
                <a:latin typeface="メイリオ" panose="020B0604030504040204" pitchFamily="50" charset="-128"/>
                <a:ea typeface="メイリオ" panose="020B0604030504040204" pitchFamily="50" charset="-128"/>
              </a:rPr>
              <a:t>は速やかに）</a:t>
            </a:r>
          </a:p>
        </p:txBody>
      </p:sp>
      <p:sp>
        <p:nvSpPr>
          <p:cNvPr id="54" name="角丸四角形 53"/>
          <p:cNvSpPr/>
          <p:nvPr/>
        </p:nvSpPr>
        <p:spPr>
          <a:xfrm>
            <a:off x="2646379" y="5496440"/>
            <a:ext cx="6430012" cy="547463"/>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メイリオ" panose="020B0604030504040204" pitchFamily="50" charset="-128"/>
                <a:ea typeface="メイリオ" panose="020B0604030504040204" pitchFamily="50" charset="-128"/>
              </a:rPr>
              <a:t>報告書提出・総務課で労災手続き</a:t>
            </a:r>
          </a:p>
        </p:txBody>
      </p:sp>
      <p:sp>
        <p:nvSpPr>
          <p:cNvPr id="4" name="角丸四角形 53">
            <a:extLst>
              <a:ext uri="{FF2B5EF4-FFF2-40B4-BE49-F238E27FC236}">
                <a16:creationId xmlns:a16="http://schemas.microsoft.com/office/drawing/2014/main" id="{5FC6EFC6-E846-4B26-707F-7600A3FD3FB8}"/>
              </a:ext>
            </a:extLst>
          </p:cNvPr>
          <p:cNvSpPr/>
          <p:nvPr/>
        </p:nvSpPr>
        <p:spPr>
          <a:xfrm>
            <a:off x="2659826" y="6089282"/>
            <a:ext cx="6402303" cy="547463"/>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メイリオ" panose="020B0604030504040204" pitchFamily="50" charset="-128"/>
                <a:ea typeface="メイリオ" panose="020B0604030504040204" pitchFamily="50" charset="-128"/>
              </a:rPr>
              <a:t>フォロー終了までを、安全衛生委員会にて確認</a:t>
            </a:r>
          </a:p>
        </p:txBody>
      </p:sp>
      <p:sp>
        <p:nvSpPr>
          <p:cNvPr id="5" name="矢印: 下 4">
            <a:extLst>
              <a:ext uri="{FF2B5EF4-FFF2-40B4-BE49-F238E27FC236}">
                <a16:creationId xmlns:a16="http://schemas.microsoft.com/office/drawing/2014/main" id="{1D912070-130D-83AD-E513-D20A548CBA7D}"/>
              </a:ext>
            </a:extLst>
          </p:cNvPr>
          <p:cNvSpPr/>
          <p:nvPr/>
        </p:nvSpPr>
        <p:spPr>
          <a:xfrm>
            <a:off x="5512703" y="2683326"/>
            <a:ext cx="457200" cy="24708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矢印: 下 5">
            <a:extLst>
              <a:ext uri="{FF2B5EF4-FFF2-40B4-BE49-F238E27FC236}">
                <a16:creationId xmlns:a16="http://schemas.microsoft.com/office/drawing/2014/main" id="{1E701DF5-61C0-991D-F5F6-2A2A9BCE97B0}"/>
              </a:ext>
            </a:extLst>
          </p:cNvPr>
          <p:cNvSpPr/>
          <p:nvPr/>
        </p:nvSpPr>
        <p:spPr>
          <a:xfrm>
            <a:off x="5547205" y="1816173"/>
            <a:ext cx="457200" cy="24708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矢印: 下 6">
            <a:extLst>
              <a:ext uri="{FF2B5EF4-FFF2-40B4-BE49-F238E27FC236}">
                <a16:creationId xmlns:a16="http://schemas.microsoft.com/office/drawing/2014/main" id="{BD488BB2-E4EE-8F28-0754-D4D7DF942BCA}"/>
              </a:ext>
            </a:extLst>
          </p:cNvPr>
          <p:cNvSpPr/>
          <p:nvPr/>
        </p:nvSpPr>
        <p:spPr>
          <a:xfrm>
            <a:off x="5483427" y="4140572"/>
            <a:ext cx="457200" cy="24708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矢印: 下 7">
            <a:extLst>
              <a:ext uri="{FF2B5EF4-FFF2-40B4-BE49-F238E27FC236}">
                <a16:creationId xmlns:a16="http://schemas.microsoft.com/office/drawing/2014/main" id="{DEC65492-950A-0993-EC23-15FC8C1CC3A7}"/>
              </a:ext>
            </a:extLst>
          </p:cNvPr>
          <p:cNvSpPr/>
          <p:nvPr/>
        </p:nvSpPr>
        <p:spPr>
          <a:xfrm>
            <a:off x="5547205" y="5191582"/>
            <a:ext cx="457200" cy="24708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タイトル 1">
            <a:extLst>
              <a:ext uri="{FF2B5EF4-FFF2-40B4-BE49-F238E27FC236}">
                <a16:creationId xmlns:a16="http://schemas.microsoft.com/office/drawing/2014/main" id="{516B9B69-73CF-42A9-B582-19F9C3221DC0}"/>
              </a:ext>
            </a:extLst>
          </p:cNvPr>
          <p:cNvSpPr txBox="1">
            <a:spLocks/>
          </p:cNvSpPr>
          <p:nvPr/>
        </p:nvSpPr>
        <p:spPr>
          <a:xfrm>
            <a:off x="838200" y="272739"/>
            <a:ext cx="4016188" cy="1325563"/>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4000" dirty="0">
                <a:latin typeface="メイリオ" panose="020B0604030504040204" pitchFamily="50" charset="-128"/>
                <a:ea typeface="メイリオ" panose="020B0604030504040204" pitchFamily="50" charset="-128"/>
              </a:rPr>
              <a:t>当院でのフロー</a:t>
            </a:r>
          </a:p>
        </p:txBody>
      </p:sp>
    </p:spTree>
    <p:extLst>
      <p:ext uri="{BB962C8B-B14F-4D97-AF65-F5344CB8AC3E}">
        <p14:creationId xmlns:p14="http://schemas.microsoft.com/office/powerpoint/2010/main" val="2349480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1000"/>
                                        <p:tgtEl>
                                          <p:spTgt spid="43"/>
                                        </p:tgtEl>
                                      </p:cBhvr>
                                    </p:animEffect>
                                    <p:anim calcmode="lin" valueType="num">
                                      <p:cBhvr>
                                        <p:cTn id="13" dur="1000" fill="hold"/>
                                        <p:tgtEl>
                                          <p:spTgt spid="43"/>
                                        </p:tgtEl>
                                        <p:attrNameLst>
                                          <p:attrName>ppt_x</p:attrName>
                                        </p:attrNameLst>
                                      </p:cBhvr>
                                      <p:tavLst>
                                        <p:tav tm="0">
                                          <p:val>
                                            <p:strVal val="#ppt_x"/>
                                          </p:val>
                                        </p:tav>
                                        <p:tav tm="100000">
                                          <p:val>
                                            <p:strVal val="#ppt_x"/>
                                          </p:val>
                                        </p:tav>
                                      </p:tavLst>
                                    </p:anim>
                                    <p:anim calcmode="lin" valueType="num">
                                      <p:cBhvr>
                                        <p:cTn id="14"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Effect transition="in" filter="fade">
                                      <p:cBhvr>
                                        <p:cTn id="24" dur="1000"/>
                                        <p:tgtEl>
                                          <p:spTgt spid="47"/>
                                        </p:tgtEl>
                                      </p:cBhvr>
                                    </p:animEffect>
                                    <p:anim calcmode="lin" valueType="num">
                                      <p:cBhvr>
                                        <p:cTn id="25" dur="1000" fill="hold"/>
                                        <p:tgtEl>
                                          <p:spTgt spid="47"/>
                                        </p:tgtEl>
                                        <p:attrNameLst>
                                          <p:attrName>ppt_x</p:attrName>
                                        </p:attrNameLst>
                                      </p:cBhvr>
                                      <p:tavLst>
                                        <p:tav tm="0">
                                          <p:val>
                                            <p:strVal val="#ppt_x"/>
                                          </p:val>
                                        </p:tav>
                                        <p:tav tm="100000">
                                          <p:val>
                                            <p:strVal val="#ppt_x"/>
                                          </p:val>
                                        </p:tav>
                                      </p:tavLst>
                                    </p:anim>
                                    <p:anim calcmode="lin" valueType="num">
                                      <p:cBhvr>
                                        <p:cTn id="26" dur="1000" fill="hold"/>
                                        <p:tgtEl>
                                          <p:spTgt spid="47"/>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fade">
                                      <p:cBhvr>
                                        <p:cTn id="29" dur="1000"/>
                                        <p:tgtEl>
                                          <p:spTgt spid="48"/>
                                        </p:tgtEl>
                                      </p:cBhvr>
                                    </p:animEffect>
                                    <p:anim calcmode="lin" valueType="num">
                                      <p:cBhvr>
                                        <p:cTn id="30" dur="1000" fill="hold"/>
                                        <p:tgtEl>
                                          <p:spTgt spid="48"/>
                                        </p:tgtEl>
                                        <p:attrNameLst>
                                          <p:attrName>ppt_x</p:attrName>
                                        </p:attrNameLst>
                                      </p:cBhvr>
                                      <p:tavLst>
                                        <p:tav tm="0">
                                          <p:val>
                                            <p:strVal val="#ppt_x"/>
                                          </p:val>
                                        </p:tav>
                                        <p:tav tm="100000">
                                          <p:val>
                                            <p:strVal val="#ppt_x"/>
                                          </p:val>
                                        </p:tav>
                                      </p:tavLst>
                                    </p:anim>
                                    <p:anim calcmode="lin" valueType="num">
                                      <p:cBhvr>
                                        <p:cTn id="31"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fade">
                                      <p:cBhvr>
                                        <p:cTn id="41" dur="1000"/>
                                        <p:tgtEl>
                                          <p:spTgt spid="53"/>
                                        </p:tgtEl>
                                      </p:cBhvr>
                                    </p:animEffect>
                                    <p:anim calcmode="lin" valueType="num">
                                      <p:cBhvr>
                                        <p:cTn id="42" dur="1000" fill="hold"/>
                                        <p:tgtEl>
                                          <p:spTgt spid="53"/>
                                        </p:tgtEl>
                                        <p:attrNameLst>
                                          <p:attrName>ppt_x</p:attrName>
                                        </p:attrNameLst>
                                      </p:cBhvr>
                                      <p:tavLst>
                                        <p:tav tm="0">
                                          <p:val>
                                            <p:strVal val="#ppt_x"/>
                                          </p:val>
                                        </p:tav>
                                        <p:tav tm="100000">
                                          <p:val>
                                            <p:strVal val="#ppt_x"/>
                                          </p:val>
                                        </p:tav>
                                      </p:tavLst>
                                    </p:anim>
                                    <p:anim calcmode="lin" valueType="num">
                                      <p:cBhvr>
                                        <p:cTn id="43"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1000"/>
                                        <p:tgtEl>
                                          <p:spTgt spid="8"/>
                                        </p:tgtEl>
                                      </p:cBhvr>
                                    </p:animEffect>
                                    <p:anim calcmode="lin" valueType="num">
                                      <p:cBhvr>
                                        <p:cTn id="49" dur="1000" fill="hold"/>
                                        <p:tgtEl>
                                          <p:spTgt spid="8"/>
                                        </p:tgtEl>
                                        <p:attrNameLst>
                                          <p:attrName>ppt_x</p:attrName>
                                        </p:attrNameLst>
                                      </p:cBhvr>
                                      <p:tavLst>
                                        <p:tav tm="0">
                                          <p:val>
                                            <p:strVal val="#ppt_x"/>
                                          </p:val>
                                        </p:tav>
                                        <p:tav tm="100000">
                                          <p:val>
                                            <p:strVal val="#ppt_x"/>
                                          </p:val>
                                        </p:tav>
                                      </p:tavLst>
                                    </p:anim>
                                    <p:anim calcmode="lin" valueType="num">
                                      <p:cBhvr>
                                        <p:cTn id="50" dur="1000" fill="hold"/>
                                        <p:tgtEl>
                                          <p:spTgt spid="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1000"/>
                                        <p:tgtEl>
                                          <p:spTgt spid="54"/>
                                        </p:tgtEl>
                                      </p:cBhvr>
                                    </p:animEffect>
                                    <p:anim calcmode="lin" valueType="num">
                                      <p:cBhvr>
                                        <p:cTn id="54" dur="1000" fill="hold"/>
                                        <p:tgtEl>
                                          <p:spTgt spid="54"/>
                                        </p:tgtEl>
                                        <p:attrNameLst>
                                          <p:attrName>ppt_x</p:attrName>
                                        </p:attrNameLst>
                                      </p:cBhvr>
                                      <p:tavLst>
                                        <p:tav tm="0">
                                          <p:val>
                                            <p:strVal val="#ppt_x"/>
                                          </p:val>
                                        </p:tav>
                                        <p:tav tm="100000">
                                          <p:val>
                                            <p:strVal val="#ppt_x"/>
                                          </p:val>
                                        </p:tav>
                                      </p:tavLst>
                                    </p:anim>
                                    <p:anim calcmode="lin" valueType="num">
                                      <p:cBhvr>
                                        <p:cTn id="55"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4"/>
                                        </p:tgtEl>
                                        <p:attrNameLst>
                                          <p:attrName>style.visibility</p:attrName>
                                        </p:attrNameLst>
                                      </p:cBhvr>
                                      <p:to>
                                        <p:strVal val="visible"/>
                                      </p:to>
                                    </p:set>
                                    <p:animEffect transition="in" filter="fade">
                                      <p:cBhvr>
                                        <p:cTn id="60" dur="1000"/>
                                        <p:tgtEl>
                                          <p:spTgt spid="4"/>
                                        </p:tgtEl>
                                      </p:cBhvr>
                                    </p:animEffect>
                                    <p:anim calcmode="lin" valueType="num">
                                      <p:cBhvr>
                                        <p:cTn id="61" dur="1000" fill="hold"/>
                                        <p:tgtEl>
                                          <p:spTgt spid="4"/>
                                        </p:tgtEl>
                                        <p:attrNameLst>
                                          <p:attrName>ppt_x</p:attrName>
                                        </p:attrNameLst>
                                      </p:cBhvr>
                                      <p:tavLst>
                                        <p:tav tm="0">
                                          <p:val>
                                            <p:strVal val="#ppt_x"/>
                                          </p:val>
                                        </p:tav>
                                        <p:tav tm="100000">
                                          <p:val>
                                            <p:strVal val="#ppt_x"/>
                                          </p:val>
                                        </p:tav>
                                      </p:tavLst>
                                    </p:anim>
                                    <p:anim calcmode="lin" valueType="num">
                                      <p:cBhvr>
                                        <p:cTn id="6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animBg="1"/>
      <p:bldP spid="48" grpId="0" animBg="1"/>
      <p:bldP spid="53" grpId="0" animBg="1"/>
      <p:bldP spid="54" grpId="0" animBg="1"/>
      <p:bldP spid="4" grpId="0" animBg="1"/>
      <p:bldP spid="5" grpId="0" animBg="1"/>
      <p:bldP spid="6"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9F5628-09CA-4526-BA21-DF0FB09EB2CC}"/>
              </a:ext>
            </a:extLst>
          </p:cNvPr>
          <p:cNvSpPr>
            <a:spLocks noGrp="1"/>
          </p:cNvSpPr>
          <p:nvPr>
            <p:ph type="title"/>
          </p:nvPr>
        </p:nvSpPr>
        <p:spPr>
          <a:xfrm>
            <a:off x="838200" y="366733"/>
            <a:ext cx="10515600" cy="1325563"/>
          </a:xfrm>
        </p:spPr>
        <p:txBody>
          <a:bodyPr/>
          <a:lstStyle/>
          <a:p>
            <a:pPr algn="ctr"/>
            <a:r>
              <a:rPr kumimoji="1" lang="ja-JP" altLang="en-US" dirty="0">
                <a:latin typeface="メイリオ" panose="020B0604030504040204" pitchFamily="50" charset="-128"/>
                <a:ea typeface="メイリオ" panose="020B0604030504040204" pitchFamily="50" charset="-128"/>
              </a:rPr>
              <a:t>本日の内容</a:t>
            </a:r>
          </a:p>
        </p:txBody>
      </p:sp>
      <p:sp>
        <p:nvSpPr>
          <p:cNvPr id="4" name="テキスト ボックス 3">
            <a:extLst>
              <a:ext uri="{FF2B5EF4-FFF2-40B4-BE49-F238E27FC236}">
                <a16:creationId xmlns:a16="http://schemas.microsoft.com/office/drawing/2014/main" id="{96198C18-67AE-4F54-999C-E61FBB9122DA}"/>
              </a:ext>
            </a:extLst>
          </p:cNvPr>
          <p:cNvSpPr txBox="1"/>
          <p:nvPr/>
        </p:nvSpPr>
        <p:spPr>
          <a:xfrm>
            <a:off x="2135028" y="2140185"/>
            <a:ext cx="7921944" cy="2577629"/>
          </a:xfrm>
          <a:prstGeom prst="rect">
            <a:avLst/>
          </a:prstGeom>
          <a:noFill/>
        </p:spPr>
        <p:txBody>
          <a:bodyPr wrap="square" rtlCol="0">
            <a:spAutoFit/>
          </a:bodyPr>
          <a:lstStyle/>
          <a:p>
            <a:pPr>
              <a:lnSpc>
                <a:spcPct val="150000"/>
              </a:lnSpc>
            </a:pPr>
            <a:r>
              <a:rPr kumimoji="1" lang="ja-JP" altLang="en-US" sz="44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職業感染対策</a:t>
            </a:r>
            <a:endParaRPr kumimoji="1" lang="en-US" altLang="ja-JP" sz="44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nSpc>
                <a:spcPct val="150000"/>
              </a:lnSpc>
            </a:pPr>
            <a:endParaRPr kumimoji="1" lang="en-US" altLang="ja-JP" sz="1000" dirty="0">
              <a:latin typeface="メイリオ" panose="020B0604030504040204" pitchFamily="50" charset="-128"/>
              <a:ea typeface="メイリオ" panose="020B0604030504040204" pitchFamily="50" charset="-128"/>
            </a:endParaRPr>
          </a:p>
          <a:p>
            <a:pPr>
              <a:lnSpc>
                <a:spcPct val="150000"/>
              </a:lnSpc>
            </a:pPr>
            <a:r>
              <a:rPr kumimoji="1" lang="ja-JP" altLang="en-US" sz="2800" dirty="0">
                <a:latin typeface="メイリオ" panose="020B0604030504040204" pitchFamily="50" charset="-128"/>
                <a:ea typeface="メイリオ" panose="020B0604030504040204" pitchFamily="50" charset="-128"/>
              </a:rPr>
              <a:t>　１．ワクチンプログラム</a:t>
            </a:r>
            <a:endParaRPr kumimoji="1" lang="en-US" altLang="ja-JP" sz="2800" dirty="0">
              <a:latin typeface="メイリオ" panose="020B0604030504040204" pitchFamily="50" charset="-128"/>
              <a:ea typeface="メイリオ" panose="020B0604030504040204" pitchFamily="50" charset="-128"/>
            </a:endParaRPr>
          </a:p>
          <a:p>
            <a:pPr>
              <a:lnSpc>
                <a:spcPct val="150000"/>
              </a:lnSpc>
            </a:pPr>
            <a:r>
              <a:rPr lang="ja-JP" altLang="en-US" sz="2800" dirty="0">
                <a:latin typeface="メイリオ" panose="020B0604030504040204" pitchFamily="50" charset="-128"/>
                <a:ea typeface="メイリオ" panose="020B0604030504040204" pitchFamily="50" charset="-128"/>
              </a:rPr>
              <a:t>　２．血液・体液曝露時（針刺し事故）の対応</a:t>
            </a:r>
            <a:endParaRPr lang="en-US" altLang="ja-JP" sz="28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570731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7280690D-5DF2-444C-AD80-B17120A76045}"/>
              </a:ext>
            </a:extLst>
          </p:cNvPr>
          <p:cNvPicPr>
            <a:picLocks noChangeAspect="1"/>
          </p:cNvPicPr>
          <p:nvPr/>
        </p:nvPicPr>
        <p:blipFill>
          <a:blip r:embed="rId3"/>
          <a:stretch>
            <a:fillRect/>
          </a:stretch>
        </p:blipFill>
        <p:spPr>
          <a:xfrm>
            <a:off x="850491" y="1536678"/>
            <a:ext cx="6532425" cy="2869786"/>
          </a:xfrm>
          <a:prstGeom prst="rect">
            <a:avLst/>
          </a:prstGeom>
        </p:spPr>
      </p:pic>
      <p:sp>
        <p:nvSpPr>
          <p:cNvPr id="3" name="テキスト ボックス 2">
            <a:extLst>
              <a:ext uri="{FF2B5EF4-FFF2-40B4-BE49-F238E27FC236}">
                <a16:creationId xmlns:a16="http://schemas.microsoft.com/office/drawing/2014/main" id="{1F3619A8-23AC-46DF-AAC4-725EACEE4CFB}"/>
              </a:ext>
            </a:extLst>
          </p:cNvPr>
          <p:cNvSpPr txBox="1"/>
          <p:nvPr/>
        </p:nvSpPr>
        <p:spPr>
          <a:xfrm>
            <a:off x="7657263" y="2653561"/>
            <a:ext cx="3984811" cy="461665"/>
          </a:xfrm>
          <a:prstGeom prst="rect">
            <a:avLst/>
          </a:prstGeom>
          <a:noFill/>
        </p:spPr>
        <p:txBody>
          <a:bodyPr wrap="square" rtlCol="0">
            <a:spAutoFit/>
          </a:bodyPr>
          <a:lstStyle/>
          <a:p>
            <a:r>
              <a:rPr kumimoji="1" lang="ja-JP" altLang="en-US" sz="2400" dirty="0">
                <a:latin typeface="メイリオ" panose="020B0604030504040204" pitchFamily="50" charset="-128"/>
                <a:ea typeface="メイリオ" panose="020B0604030504040204" pitchFamily="50" charset="-128"/>
              </a:rPr>
              <a:t>入院時共通同意書に記載</a:t>
            </a:r>
          </a:p>
        </p:txBody>
      </p:sp>
      <p:sp>
        <p:nvSpPr>
          <p:cNvPr id="5" name="タイトル 1">
            <a:extLst>
              <a:ext uri="{FF2B5EF4-FFF2-40B4-BE49-F238E27FC236}">
                <a16:creationId xmlns:a16="http://schemas.microsoft.com/office/drawing/2014/main" id="{44A3D24A-FFB8-4926-A601-565B3BFFC27C}"/>
              </a:ext>
            </a:extLst>
          </p:cNvPr>
          <p:cNvSpPr txBox="1">
            <a:spLocks/>
          </p:cNvSpPr>
          <p:nvPr/>
        </p:nvSpPr>
        <p:spPr>
          <a:xfrm>
            <a:off x="838200" y="272739"/>
            <a:ext cx="5481918" cy="1325563"/>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4000" dirty="0">
                <a:latin typeface="メイリオ" panose="020B0604030504040204" pitchFamily="50" charset="-128"/>
                <a:ea typeface="メイリオ" panose="020B0604030504040204" pitchFamily="50" charset="-128"/>
              </a:rPr>
              <a:t>感染症検査の同意取得</a:t>
            </a:r>
          </a:p>
        </p:txBody>
      </p:sp>
      <p:sp>
        <p:nvSpPr>
          <p:cNvPr id="4" name="テキスト ボックス 3">
            <a:extLst>
              <a:ext uri="{FF2B5EF4-FFF2-40B4-BE49-F238E27FC236}">
                <a16:creationId xmlns:a16="http://schemas.microsoft.com/office/drawing/2014/main" id="{B6967603-4AA6-4890-90E3-3839B5288A44}"/>
              </a:ext>
            </a:extLst>
          </p:cNvPr>
          <p:cNvSpPr txBox="1"/>
          <p:nvPr/>
        </p:nvSpPr>
        <p:spPr>
          <a:xfrm>
            <a:off x="7657263" y="4709436"/>
            <a:ext cx="4634753" cy="461665"/>
          </a:xfrm>
          <a:prstGeom prst="rect">
            <a:avLst/>
          </a:prstGeom>
          <a:noFill/>
        </p:spPr>
        <p:txBody>
          <a:bodyPr wrap="square" rtlCol="0">
            <a:spAutoFit/>
          </a:bodyPr>
          <a:lstStyle/>
          <a:p>
            <a:r>
              <a:rPr lang="ja-JP" altLang="en-US" sz="2400" dirty="0">
                <a:latin typeface="メイリオ" panose="020B0604030504040204" pitchFamily="50" charset="-128"/>
                <a:ea typeface="メイリオ" panose="020B0604030504040204" pitchFamily="50" charset="-128"/>
              </a:rPr>
              <a:t>手術同意書に記載（術前説明）</a:t>
            </a:r>
            <a:endParaRPr kumimoji="1" lang="ja-JP" altLang="en-US" sz="2400" dirty="0">
              <a:latin typeface="メイリオ" panose="020B0604030504040204" pitchFamily="50" charset="-128"/>
              <a:ea typeface="メイリオ" panose="020B0604030504040204" pitchFamily="50" charset="-128"/>
            </a:endParaRPr>
          </a:p>
        </p:txBody>
      </p:sp>
      <p:sp>
        <p:nvSpPr>
          <p:cNvPr id="8" name="右中かっこ 7">
            <a:extLst>
              <a:ext uri="{FF2B5EF4-FFF2-40B4-BE49-F238E27FC236}">
                <a16:creationId xmlns:a16="http://schemas.microsoft.com/office/drawing/2014/main" id="{8FFD841D-7077-4B0B-9182-8B44F6D86C99}"/>
              </a:ext>
            </a:extLst>
          </p:cNvPr>
          <p:cNvSpPr/>
          <p:nvPr/>
        </p:nvSpPr>
        <p:spPr>
          <a:xfrm>
            <a:off x="7315200" y="1748117"/>
            <a:ext cx="67235" cy="2272554"/>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 name="右中かっこ 8">
            <a:extLst>
              <a:ext uri="{FF2B5EF4-FFF2-40B4-BE49-F238E27FC236}">
                <a16:creationId xmlns:a16="http://schemas.microsoft.com/office/drawing/2014/main" id="{3572D004-7C7F-4555-8DD1-C849F05A66CF}"/>
              </a:ext>
            </a:extLst>
          </p:cNvPr>
          <p:cNvSpPr/>
          <p:nvPr/>
        </p:nvSpPr>
        <p:spPr>
          <a:xfrm>
            <a:off x="7315200" y="4399045"/>
            <a:ext cx="45719" cy="980803"/>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10" name="図 9">
            <a:extLst>
              <a:ext uri="{FF2B5EF4-FFF2-40B4-BE49-F238E27FC236}">
                <a16:creationId xmlns:a16="http://schemas.microsoft.com/office/drawing/2014/main" id="{C8F6575F-D411-4308-94D3-56517A12663C}"/>
              </a:ext>
            </a:extLst>
          </p:cNvPr>
          <p:cNvPicPr>
            <a:picLocks noChangeAspect="1"/>
          </p:cNvPicPr>
          <p:nvPr/>
        </p:nvPicPr>
        <p:blipFill>
          <a:blip r:embed="rId4"/>
          <a:stretch>
            <a:fillRect/>
          </a:stretch>
        </p:blipFill>
        <p:spPr>
          <a:xfrm>
            <a:off x="926465" y="4395662"/>
            <a:ext cx="6331864" cy="1089212"/>
          </a:xfrm>
          <a:prstGeom prst="rect">
            <a:avLst/>
          </a:prstGeom>
        </p:spPr>
      </p:pic>
    </p:spTree>
    <p:extLst>
      <p:ext uri="{BB962C8B-B14F-4D97-AF65-F5344CB8AC3E}">
        <p14:creationId xmlns:p14="http://schemas.microsoft.com/office/powerpoint/2010/main" val="20817247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26293C2-46D2-EDC0-9C7D-C04A221A2E72}"/>
              </a:ext>
            </a:extLst>
          </p:cNvPr>
          <p:cNvSpPr txBox="1"/>
          <p:nvPr/>
        </p:nvSpPr>
        <p:spPr>
          <a:xfrm>
            <a:off x="556334" y="1544916"/>
            <a:ext cx="11079332" cy="5201424"/>
          </a:xfrm>
          <a:prstGeom prst="rect">
            <a:avLst/>
          </a:prstGeom>
          <a:noFill/>
          <a:ln>
            <a:solidFill>
              <a:schemeClr val="bg1"/>
            </a:solidFill>
          </a:ln>
        </p:spPr>
        <p:txBody>
          <a:bodyPr wrap="square" rtlCol="0">
            <a:spAutoFit/>
          </a:bodyPr>
          <a:lstStyle/>
          <a:p>
            <a:pPr>
              <a:lnSpc>
                <a:spcPct val="150000"/>
              </a:lnSpc>
            </a:pPr>
            <a:r>
              <a:rPr lang="ja-JP" altLang="en-US" sz="3200" dirty="0">
                <a:latin typeface="メイリオ" panose="020B0604030504040204" pitchFamily="50" charset="-128"/>
                <a:ea typeface="メイリオ" panose="020B0604030504040204" pitchFamily="50" charset="-128"/>
              </a:rPr>
              <a:t>現場からの声</a:t>
            </a:r>
            <a:endParaRPr lang="en-US" altLang="ja-JP" sz="3200" dirty="0">
              <a:latin typeface="メイリオ" panose="020B0604030504040204" pitchFamily="50" charset="-128"/>
              <a:ea typeface="メイリオ" panose="020B0604030504040204" pitchFamily="50" charset="-128"/>
            </a:endParaRPr>
          </a:p>
          <a:p>
            <a:pPr>
              <a:lnSpc>
                <a:spcPct val="150000"/>
              </a:lnSpc>
            </a:pPr>
            <a:r>
              <a:rPr lang="en-US" altLang="ja-JP" sz="3200" dirty="0">
                <a:latin typeface="メイリオ" panose="020B0604030504040204" pitchFamily="50" charset="-128"/>
                <a:ea typeface="メイリオ" panose="020B0604030504040204" pitchFamily="50" charset="-128"/>
              </a:rPr>
              <a:t>『</a:t>
            </a:r>
            <a:r>
              <a:rPr lang="ja-JP" altLang="en-US" sz="3200" dirty="0">
                <a:latin typeface="メイリオ" panose="020B0604030504040204" pitchFamily="50" charset="-128"/>
                <a:ea typeface="メイリオ" panose="020B0604030504040204" pitchFamily="50" charset="-128"/>
              </a:rPr>
              <a:t>忙しい</a:t>
            </a:r>
            <a:r>
              <a:rPr lang="en-US" altLang="ja-JP" sz="3200" dirty="0">
                <a:latin typeface="メイリオ" panose="020B0604030504040204" pitchFamily="50" charset="-128"/>
                <a:ea typeface="メイリオ" panose="020B0604030504040204" pitchFamily="50" charset="-128"/>
              </a:rPr>
              <a:t>』『</a:t>
            </a:r>
            <a:r>
              <a:rPr lang="ja-JP" altLang="en-US" sz="3200" dirty="0">
                <a:latin typeface="メイリオ" panose="020B0604030504040204" pitchFamily="50" charset="-128"/>
                <a:ea typeface="メイリオ" panose="020B0604030504040204" pitchFamily="50" charset="-128"/>
              </a:rPr>
              <a:t>どうしたら良いかわからない</a:t>
            </a:r>
            <a:r>
              <a:rPr lang="en-US" altLang="ja-JP" sz="3200" dirty="0">
                <a:latin typeface="メイリオ" panose="020B0604030504040204" pitchFamily="50" charset="-128"/>
                <a:ea typeface="メイリオ" panose="020B0604030504040204" pitchFamily="50" charset="-128"/>
              </a:rPr>
              <a:t>』</a:t>
            </a:r>
          </a:p>
          <a:p>
            <a:pPr>
              <a:lnSpc>
                <a:spcPct val="150000"/>
              </a:lnSpc>
            </a:pPr>
            <a:r>
              <a:rPr lang="ja-JP" altLang="en-US" sz="3200" b="1" dirty="0">
                <a:latin typeface="メイリオ" panose="020B0604030504040204" pitchFamily="50" charset="-128"/>
                <a:ea typeface="メイリオ" panose="020B0604030504040204" pitchFamily="50" charset="-128"/>
              </a:rPr>
              <a:t>　　「同意書どれ？」「検査どれ選ぶの？？」</a:t>
            </a:r>
            <a:endParaRPr lang="en-US" altLang="ja-JP" sz="3200" dirty="0">
              <a:latin typeface="メイリオ" panose="020B0604030504040204" pitchFamily="50" charset="-128"/>
              <a:ea typeface="メイリオ" panose="020B0604030504040204" pitchFamily="50" charset="-128"/>
            </a:endParaRPr>
          </a:p>
          <a:p>
            <a:pPr>
              <a:lnSpc>
                <a:spcPct val="150000"/>
              </a:lnSpc>
            </a:pPr>
            <a:r>
              <a:rPr lang="ja-JP" altLang="en-US" sz="3200" u="sng" dirty="0">
                <a:solidFill>
                  <a:srgbClr val="FF0000"/>
                </a:solidFill>
                <a:latin typeface="メイリオ" panose="020B0604030504040204" pitchFamily="50" charset="-128"/>
                <a:ea typeface="メイリオ" panose="020B0604030504040204" pitchFamily="50" charset="-128"/>
              </a:rPr>
              <a:t>対応に慣れていない、現場が忙しいと後回しになる</a:t>
            </a:r>
            <a:endParaRPr lang="en-US" altLang="ja-JP" sz="3200" u="sng" dirty="0">
              <a:solidFill>
                <a:srgbClr val="FF0000"/>
              </a:solidFill>
              <a:latin typeface="メイリオ" panose="020B0604030504040204" pitchFamily="50" charset="-128"/>
              <a:ea typeface="メイリオ" panose="020B0604030504040204" pitchFamily="50" charset="-128"/>
            </a:endParaRPr>
          </a:p>
          <a:p>
            <a:pPr>
              <a:lnSpc>
                <a:spcPct val="150000"/>
              </a:lnSpc>
            </a:pPr>
            <a:endParaRPr lang="en-US" altLang="ja-JP" sz="3200" dirty="0">
              <a:highlight>
                <a:srgbClr val="FFFF00"/>
              </a:highlight>
              <a:latin typeface="メイリオ" panose="020B0604030504040204" pitchFamily="50" charset="-128"/>
              <a:ea typeface="メイリオ" panose="020B0604030504040204" pitchFamily="50" charset="-128"/>
            </a:endParaRPr>
          </a:p>
          <a:p>
            <a:pPr>
              <a:lnSpc>
                <a:spcPct val="150000"/>
              </a:lnSpc>
            </a:pPr>
            <a:r>
              <a:rPr lang="ja-JP" altLang="en-US" sz="3200" b="1" dirty="0">
                <a:highlight>
                  <a:srgbClr val="FFFF00"/>
                </a:highlight>
                <a:latin typeface="メイリオ" panose="020B0604030504040204" pitchFamily="50" charset="-128"/>
                <a:ea typeface="メイリオ" panose="020B0604030504040204" pitchFamily="50" charset="-128"/>
              </a:rPr>
              <a:t>困ったら、すぐに</a:t>
            </a:r>
            <a:r>
              <a:rPr lang="en-US" altLang="ja-JP" sz="3200" b="1" dirty="0">
                <a:highlight>
                  <a:srgbClr val="FFFF00"/>
                </a:highlight>
                <a:latin typeface="メイリオ" panose="020B0604030504040204" pitchFamily="50" charset="-128"/>
                <a:ea typeface="メイリオ" panose="020B0604030504040204" pitchFamily="50" charset="-128"/>
              </a:rPr>
              <a:t>CALL</a:t>
            </a:r>
            <a:r>
              <a:rPr lang="ja-JP" altLang="en-US" sz="3200" b="1" dirty="0">
                <a:highlight>
                  <a:srgbClr val="FFFF00"/>
                </a:highlight>
                <a:latin typeface="メイリオ" panose="020B0604030504040204" pitchFamily="50" charset="-128"/>
                <a:ea typeface="メイリオ" panose="020B0604030504040204" pitchFamily="50" charset="-128"/>
              </a:rPr>
              <a:t>を！</a:t>
            </a:r>
            <a:r>
              <a:rPr lang="en-US" altLang="ja-JP" sz="3200" b="1" dirty="0">
                <a:highlight>
                  <a:srgbClr val="FFFF00"/>
                </a:highlight>
                <a:latin typeface="メイリオ" panose="020B0604030504040204" pitchFamily="50" charset="-128"/>
                <a:ea typeface="メイリオ" panose="020B0604030504040204" pitchFamily="50" charset="-128"/>
              </a:rPr>
              <a:t> </a:t>
            </a:r>
            <a:r>
              <a:rPr lang="ja-JP" altLang="en-US" sz="3200" b="1" dirty="0">
                <a:highlight>
                  <a:srgbClr val="FFFF00"/>
                </a:highlight>
                <a:latin typeface="メイリオ" panose="020B0604030504040204" pitchFamily="50" charset="-128"/>
                <a:ea typeface="メイリオ" panose="020B0604030504040204" pitchFamily="50" charset="-128"/>
              </a:rPr>
              <a:t>（産業医</a:t>
            </a:r>
            <a:r>
              <a:rPr lang="en-US" altLang="ja-JP" sz="3200" b="1" dirty="0">
                <a:highlight>
                  <a:srgbClr val="FFFF00"/>
                </a:highlight>
                <a:latin typeface="メイリオ" panose="020B0604030504040204" pitchFamily="50" charset="-128"/>
                <a:ea typeface="メイリオ" panose="020B0604030504040204" pitchFamily="50" charset="-128"/>
              </a:rPr>
              <a:t>or</a:t>
            </a:r>
            <a:r>
              <a:rPr lang="ja-JP" altLang="en-US" sz="3200" b="1" dirty="0">
                <a:highlight>
                  <a:srgbClr val="FFFF00"/>
                </a:highlight>
                <a:latin typeface="メイリオ" panose="020B0604030504040204" pitchFamily="50" charset="-128"/>
                <a:ea typeface="メイリオ" panose="020B0604030504040204" pitchFamily="50" charset="-128"/>
              </a:rPr>
              <a:t>安全衛生まで）</a:t>
            </a:r>
            <a:endParaRPr lang="en-US" altLang="ja-JP" sz="3200" b="1" dirty="0">
              <a:highlight>
                <a:srgbClr val="FFFF00"/>
              </a:highlight>
              <a:latin typeface="メイリオ" panose="020B0604030504040204" pitchFamily="50" charset="-128"/>
              <a:ea typeface="メイリオ" panose="020B0604030504040204" pitchFamily="50" charset="-128"/>
            </a:endParaRPr>
          </a:p>
          <a:p>
            <a:pPr>
              <a:lnSpc>
                <a:spcPct val="150000"/>
              </a:lnSpc>
            </a:pPr>
            <a:endParaRPr lang="en-US" altLang="ja-JP" sz="3200" dirty="0">
              <a:highlight>
                <a:srgbClr val="FFFF00"/>
              </a:highlight>
              <a:latin typeface="メイリオ" panose="020B0604030504040204" pitchFamily="50" charset="-128"/>
              <a:ea typeface="メイリオ" panose="020B0604030504040204" pitchFamily="50" charset="-128"/>
            </a:endParaRPr>
          </a:p>
        </p:txBody>
      </p:sp>
      <p:sp>
        <p:nvSpPr>
          <p:cNvPr id="2" name="爆発: 8 pt 1">
            <a:extLst>
              <a:ext uri="{FF2B5EF4-FFF2-40B4-BE49-F238E27FC236}">
                <a16:creationId xmlns:a16="http://schemas.microsoft.com/office/drawing/2014/main" id="{01961F12-20DC-40D8-A56F-BF8608417024}"/>
              </a:ext>
            </a:extLst>
          </p:cNvPr>
          <p:cNvSpPr/>
          <p:nvPr/>
        </p:nvSpPr>
        <p:spPr>
          <a:xfrm>
            <a:off x="1156447" y="301811"/>
            <a:ext cx="4625788" cy="1438835"/>
          </a:xfrm>
          <a:prstGeom prst="irregularSeal1">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dirty="0">
                <a:latin typeface="メイリオ" panose="020B0604030504040204" pitchFamily="50" charset="-128"/>
                <a:ea typeface="メイリオ" panose="020B0604030504040204" pitchFamily="50" charset="-128"/>
              </a:rPr>
              <a:t>針刺し発生！</a:t>
            </a:r>
          </a:p>
        </p:txBody>
      </p:sp>
    </p:spTree>
    <p:extLst>
      <p:ext uri="{BB962C8B-B14F-4D97-AF65-F5344CB8AC3E}">
        <p14:creationId xmlns:p14="http://schemas.microsoft.com/office/powerpoint/2010/main" val="2414130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9F5628-09CA-4526-BA21-DF0FB09EB2CC}"/>
              </a:ext>
            </a:extLst>
          </p:cNvPr>
          <p:cNvSpPr>
            <a:spLocks noGrp="1"/>
          </p:cNvSpPr>
          <p:nvPr>
            <p:ph type="title"/>
          </p:nvPr>
        </p:nvSpPr>
        <p:spPr/>
        <p:txBody>
          <a:bodyPr/>
          <a:lstStyle/>
          <a:p>
            <a:r>
              <a:rPr lang="ja-JP" altLang="en-US" dirty="0">
                <a:latin typeface="メイリオ" panose="020B0604030504040204" pitchFamily="50" charset="-128"/>
                <a:ea typeface="メイリオ" panose="020B0604030504040204" pitchFamily="50" charset="-128"/>
              </a:rPr>
              <a:t>当院でのワクチンプログラムについて</a:t>
            </a:r>
            <a:endParaRPr kumimoji="1" lang="ja-JP" altLang="en-US"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8856FCCF-6BEE-49FB-B7EA-A16DB1E51085}"/>
              </a:ext>
            </a:extLst>
          </p:cNvPr>
          <p:cNvSpPr txBox="1"/>
          <p:nvPr/>
        </p:nvSpPr>
        <p:spPr>
          <a:xfrm>
            <a:off x="982027" y="2244104"/>
            <a:ext cx="11079332" cy="684803"/>
          </a:xfrm>
          <a:prstGeom prst="rect">
            <a:avLst/>
          </a:prstGeom>
          <a:noFill/>
          <a:ln>
            <a:noFill/>
          </a:ln>
        </p:spPr>
        <p:txBody>
          <a:bodyPr wrap="square" rtlCol="0">
            <a:spAutoFit/>
          </a:bodyPr>
          <a:lstStyle/>
          <a:p>
            <a:pPr>
              <a:lnSpc>
                <a:spcPct val="150000"/>
              </a:lnSpc>
            </a:pPr>
            <a:r>
              <a:rPr kumimoji="1" lang="ja-JP" altLang="en-US" sz="2800" dirty="0">
                <a:latin typeface="メイリオ" panose="020B0604030504040204" pitchFamily="50" charset="-128"/>
                <a:ea typeface="メイリオ" panose="020B0604030504040204" pitchFamily="50" charset="-128"/>
              </a:rPr>
              <a:t>①入職時健診で抗体価を測定（</a:t>
            </a:r>
            <a:r>
              <a:rPr kumimoji="1" lang="en-US" altLang="ja-JP" sz="2800" dirty="0">
                <a:latin typeface="メイリオ" panose="020B0604030504040204" pitchFamily="50" charset="-128"/>
                <a:ea typeface="メイリオ" panose="020B0604030504040204" pitchFamily="50" charset="-128"/>
              </a:rPr>
              <a:t>MMRV</a:t>
            </a:r>
            <a:r>
              <a:rPr lang="ja-JP" altLang="en-US" sz="2800" dirty="0" err="1">
                <a:latin typeface="メイリオ" panose="020B0604030504040204" pitchFamily="50" charset="-128"/>
                <a:ea typeface="メイリオ" panose="020B0604030504040204" pitchFamily="50" charset="-128"/>
              </a:rPr>
              <a:t>、</a:t>
            </a:r>
            <a:r>
              <a:rPr lang="en-US" altLang="ja-JP" sz="2800" dirty="0">
                <a:latin typeface="メイリオ" panose="020B0604030504040204" pitchFamily="50" charset="-128"/>
                <a:ea typeface="メイリオ" panose="020B0604030504040204" pitchFamily="50" charset="-128"/>
              </a:rPr>
              <a:t>HBs</a:t>
            </a:r>
            <a:r>
              <a:rPr lang="ja-JP" altLang="en-US" sz="2800" dirty="0">
                <a:latin typeface="メイリオ" panose="020B0604030504040204" pitchFamily="50" charset="-128"/>
                <a:ea typeface="メイリオ" panose="020B0604030504040204" pitchFamily="50" charset="-128"/>
              </a:rPr>
              <a:t>抗体</a:t>
            </a:r>
            <a:r>
              <a:rPr kumimoji="1" lang="ja-JP" altLang="en-US" sz="2800" dirty="0">
                <a:latin typeface="メイリオ" panose="020B0604030504040204" pitchFamily="50" charset="-128"/>
                <a:ea typeface="メイリオ" panose="020B0604030504040204" pitchFamily="50" charset="-128"/>
              </a:rPr>
              <a:t>）</a:t>
            </a:r>
            <a:endParaRPr kumimoji="1" lang="en-US" altLang="ja-JP" sz="2800" dirty="0">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2C088D60-FADA-4431-BB76-7739910AAA6D}"/>
              </a:ext>
            </a:extLst>
          </p:cNvPr>
          <p:cNvSpPr txBox="1"/>
          <p:nvPr/>
        </p:nvSpPr>
        <p:spPr>
          <a:xfrm>
            <a:off x="982027" y="2919579"/>
            <a:ext cx="11079332" cy="684803"/>
          </a:xfrm>
          <a:prstGeom prst="rect">
            <a:avLst/>
          </a:prstGeom>
          <a:noFill/>
          <a:ln>
            <a:noFill/>
          </a:ln>
        </p:spPr>
        <p:txBody>
          <a:bodyPr wrap="square" rtlCol="0">
            <a:spAutoFit/>
          </a:bodyPr>
          <a:lstStyle/>
          <a:p>
            <a:pPr>
              <a:lnSpc>
                <a:spcPct val="150000"/>
              </a:lnSpc>
            </a:pPr>
            <a:r>
              <a:rPr kumimoji="1" lang="ja-JP" altLang="en-US" sz="2800" dirty="0">
                <a:latin typeface="メイリオ" panose="020B0604030504040204" pitchFamily="50" charset="-128"/>
                <a:ea typeface="メイリオ" panose="020B0604030504040204" pitchFamily="50" charset="-128"/>
              </a:rPr>
              <a:t>②抗体価が低</a:t>
            </a:r>
            <a:r>
              <a:rPr lang="ja-JP" altLang="en-US" sz="2800" dirty="0">
                <a:latin typeface="メイリオ" panose="020B0604030504040204" pitchFamily="50" charset="-128"/>
                <a:ea typeface="メイリオ" panose="020B0604030504040204" pitchFamily="50" charset="-128"/>
              </a:rPr>
              <a:t>いもの</a:t>
            </a:r>
            <a:r>
              <a:rPr kumimoji="1" lang="ja-JP" altLang="en-US" sz="2800" dirty="0">
                <a:latin typeface="メイリオ" panose="020B0604030504040204" pitchFamily="50" charset="-128"/>
                <a:ea typeface="メイリオ" panose="020B0604030504040204" pitchFamily="50" charset="-128"/>
              </a:rPr>
              <a:t>に対して、</a:t>
            </a:r>
            <a:r>
              <a:rPr lang="ja-JP" altLang="en-US" sz="2800" dirty="0">
                <a:latin typeface="メイリオ" panose="020B0604030504040204" pitchFamily="50" charset="-128"/>
                <a:ea typeface="メイリオ" panose="020B0604030504040204" pitchFamily="50" charset="-128"/>
              </a:rPr>
              <a:t>ワクチンの希望調査を実施　</a:t>
            </a:r>
            <a:endParaRPr lang="en-US" altLang="ja-JP" sz="2800" dirty="0">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B336AEAD-E376-49D1-8746-0F13881D3E49}"/>
              </a:ext>
            </a:extLst>
          </p:cNvPr>
          <p:cNvSpPr txBox="1"/>
          <p:nvPr/>
        </p:nvSpPr>
        <p:spPr>
          <a:xfrm>
            <a:off x="982027" y="3586692"/>
            <a:ext cx="11079332" cy="684803"/>
          </a:xfrm>
          <a:prstGeom prst="rect">
            <a:avLst/>
          </a:prstGeom>
          <a:solidFill>
            <a:schemeClr val="bg1"/>
          </a:solidFill>
          <a:ln>
            <a:noFill/>
          </a:ln>
        </p:spPr>
        <p:txBody>
          <a:bodyPr wrap="square" rtlCol="0">
            <a:spAutoFit/>
          </a:bodyPr>
          <a:lstStyle/>
          <a:p>
            <a:pPr>
              <a:lnSpc>
                <a:spcPct val="150000"/>
              </a:lnSpc>
            </a:pPr>
            <a:r>
              <a:rPr kumimoji="1" lang="ja-JP" altLang="en-US" sz="2800" dirty="0">
                <a:latin typeface="メイリオ" panose="020B0604030504040204" pitchFamily="50" charset="-128"/>
                <a:ea typeface="メイリオ" panose="020B0604030504040204" pitchFamily="50" charset="-128"/>
              </a:rPr>
              <a:t>③希望者へワクチンを接種　</a:t>
            </a:r>
            <a:endParaRPr kumimoji="1" lang="en-US" altLang="ja-JP" sz="2800"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51C178D8-BE62-4DB1-9750-8B50F89B7A8D}"/>
              </a:ext>
            </a:extLst>
          </p:cNvPr>
          <p:cNvSpPr txBox="1"/>
          <p:nvPr/>
        </p:nvSpPr>
        <p:spPr>
          <a:xfrm>
            <a:off x="982027" y="4253805"/>
            <a:ext cx="11079332" cy="684803"/>
          </a:xfrm>
          <a:prstGeom prst="rect">
            <a:avLst/>
          </a:prstGeom>
          <a:noFill/>
          <a:ln>
            <a:noFill/>
          </a:ln>
        </p:spPr>
        <p:txBody>
          <a:bodyPr wrap="square" rtlCol="0">
            <a:spAutoFit/>
          </a:bodyPr>
          <a:lstStyle/>
          <a:p>
            <a:pPr>
              <a:lnSpc>
                <a:spcPct val="150000"/>
              </a:lnSpc>
            </a:pPr>
            <a:r>
              <a:rPr lang="ja-JP" altLang="en-US" sz="2800" dirty="0">
                <a:latin typeface="メイリオ" panose="020B0604030504040204" pitchFamily="50" charset="-128"/>
                <a:ea typeface="メイリオ" panose="020B0604030504040204" pitchFamily="50" charset="-128"/>
              </a:rPr>
              <a:t>④ワクチン接種後の抗体価を測定</a:t>
            </a:r>
            <a:endParaRPr kumimoji="1" lang="en-US" altLang="ja-JP" sz="2800" dirty="0">
              <a:latin typeface="メイリオ" panose="020B0604030504040204" pitchFamily="50" charset="-128"/>
              <a:ea typeface="メイリオ" panose="020B0604030504040204" pitchFamily="50" charset="-128"/>
            </a:endParaRPr>
          </a:p>
        </p:txBody>
      </p:sp>
      <p:pic>
        <p:nvPicPr>
          <p:cNvPr id="8" name="図 7">
            <a:extLst>
              <a:ext uri="{FF2B5EF4-FFF2-40B4-BE49-F238E27FC236}">
                <a16:creationId xmlns:a16="http://schemas.microsoft.com/office/drawing/2014/main" id="{3F112996-C2EA-4E4D-83F3-726D5D3233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5562" y="4101353"/>
            <a:ext cx="2295927" cy="2138082"/>
          </a:xfrm>
          <a:prstGeom prst="rect">
            <a:avLst/>
          </a:prstGeom>
        </p:spPr>
      </p:pic>
    </p:spTree>
    <p:extLst>
      <p:ext uri="{BB962C8B-B14F-4D97-AF65-F5344CB8AC3E}">
        <p14:creationId xmlns:p14="http://schemas.microsoft.com/office/powerpoint/2010/main" val="3976643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a:extLst>
              <a:ext uri="{FF2B5EF4-FFF2-40B4-BE49-F238E27FC236}">
                <a16:creationId xmlns:a16="http://schemas.microsoft.com/office/drawing/2014/main" id="{E14ED4AF-C611-4F35-A4DC-2E19507C90EB}"/>
              </a:ext>
            </a:extLst>
          </p:cNvPr>
          <p:cNvGraphicFramePr>
            <a:graphicFrameLocks noGrp="1"/>
          </p:cNvGraphicFramePr>
          <p:nvPr>
            <p:extLst>
              <p:ext uri="{D42A27DB-BD31-4B8C-83A1-F6EECF244321}">
                <p14:modId xmlns:p14="http://schemas.microsoft.com/office/powerpoint/2010/main" val="439715868"/>
              </p:ext>
            </p:extLst>
          </p:nvPr>
        </p:nvGraphicFramePr>
        <p:xfrm>
          <a:off x="500149" y="1875865"/>
          <a:ext cx="11049535" cy="4197910"/>
        </p:xfrm>
        <a:graphic>
          <a:graphicData uri="http://schemas.openxmlformats.org/drawingml/2006/table">
            <a:tbl>
              <a:tblPr firstRow="1" bandRow="1">
                <a:tableStyleId>{93296810-A885-4BE3-A3E7-6D5BEEA58F35}</a:tableStyleId>
              </a:tblPr>
              <a:tblGrid>
                <a:gridCol w="893488">
                  <a:extLst>
                    <a:ext uri="{9D8B030D-6E8A-4147-A177-3AD203B41FA5}">
                      <a16:colId xmlns:a16="http://schemas.microsoft.com/office/drawing/2014/main" val="1351610874"/>
                    </a:ext>
                  </a:extLst>
                </a:gridCol>
                <a:gridCol w="923277">
                  <a:extLst>
                    <a:ext uri="{9D8B030D-6E8A-4147-A177-3AD203B41FA5}">
                      <a16:colId xmlns:a16="http://schemas.microsoft.com/office/drawing/2014/main" val="1357953073"/>
                    </a:ext>
                  </a:extLst>
                </a:gridCol>
                <a:gridCol w="923277">
                  <a:extLst>
                    <a:ext uri="{9D8B030D-6E8A-4147-A177-3AD203B41FA5}">
                      <a16:colId xmlns:a16="http://schemas.microsoft.com/office/drawing/2014/main" val="1611514644"/>
                    </a:ext>
                  </a:extLst>
                </a:gridCol>
                <a:gridCol w="923277">
                  <a:extLst>
                    <a:ext uri="{9D8B030D-6E8A-4147-A177-3AD203B41FA5}">
                      <a16:colId xmlns:a16="http://schemas.microsoft.com/office/drawing/2014/main" val="1868619703"/>
                    </a:ext>
                  </a:extLst>
                </a:gridCol>
                <a:gridCol w="923277">
                  <a:extLst>
                    <a:ext uri="{9D8B030D-6E8A-4147-A177-3AD203B41FA5}">
                      <a16:colId xmlns:a16="http://schemas.microsoft.com/office/drawing/2014/main" val="709859680"/>
                    </a:ext>
                  </a:extLst>
                </a:gridCol>
                <a:gridCol w="923277">
                  <a:extLst>
                    <a:ext uri="{9D8B030D-6E8A-4147-A177-3AD203B41FA5}">
                      <a16:colId xmlns:a16="http://schemas.microsoft.com/office/drawing/2014/main" val="4171338398"/>
                    </a:ext>
                  </a:extLst>
                </a:gridCol>
                <a:gridCol w="923277">
                  <a:extLst>
                    <a:ext uri="{9D8B030D-6E8A-4147-A177-3AD203B41FA5}">
                      <a16:colId xmlns:a16="http://schemas.microsoft.com/office/drawing/2014/main" val="3067847770"/>
                    </a:ext>
                  </a:extLst>
                </a:gridCol>
                <a:gridCol w="923277">
                  <a:extLst>
                    <a:ext uri="{9D8B030D-6E8A-4147-A177-3AD203B41FA5}">
                      <a16:colId xmlns:a16="http://schemas.microsoft.com/office/drawing/2014/main" val="3411386562"/>
                    </a:ext>
                  </a:extLst>
                </a:gridCol>
                <a:gridCol w="923277">
                  <a:extLst>
                    <a:ext uri="{9D8B030D-6E8A-4147-A177-3AD203B41FA5}">
                      <a16:colId xmlns:a16="http://schemas.microsoft.com/office/drawing/2014/main" val="3718939293"/>
                    </a:ext>
                  </a:extLst>
                </a:gridCol>
                <a:gridCol w="923277">
                  <a:extLst>
                    <a:ext uri="{9D8B030D-6E8A-4147-A177-3AD203B41FA5}">
                      <a16:colId xmlns:a16="http://schemas.microsoft.com/office/drawing/2014/main" val="2273667794"/>
                    </a:ext>
                  </a:extLst>
                </a:gridCol>
                <a:gridCol w="923277">
                  <a:extLst>
                    <a:ext uri="{9D8B030D-6E8A-4147-A177-3AD203B41FA5}">
                      <a16:colId xmlns:a16="http://schemas.microsoft.com/office/drawing/2014/main" val="3732451390"/>
                    </a:ext>
                  </a:extLst>
                </a:gridCol>
                <a:gridCol w="923277">
                  <a:extLst>
                    <a:ext uri="{9D8B030D-6E8A-4147-A177-3AD203B41FA5}">
                      <a16:colId xmlns:a16="http://schemas.microsoft.com/office/drawing/2014/main" val="3505027429"/>
                    </a:ext>
                  </a:extLst>
                </a:gridCol>
              </a:tblGrid>
              <a:tr h="926387">
                <a:tc>
                  <a:txBody>
                    <a:bodyPr/>
                    <a:lstStyle/>
                    <a:p>
                      <a:pPr algn="ctr"/>
                      <a:r>
                        <a:rPr kumimoji="1" lang="en-US" altLang="ja-JP" dirty="0"/>
                        <a:t>4</a:t>
                      </a:r>
                      <a:r>
                        <a:rPr kumimoji="1" lang="ja-JP" altLang="en-US" dirty="0"/>
                        <a:t>月</a:t>
                      </a:r>
                    </a:p>
                  </a:txBody>
                  <a:tcPr anchor="ctr"/>
                </a:tc>
                <a:tc>
                  <a:txBody>
                    <a:bodyPr/>
                    <a:lstStyle/>
                    <a:p>
                      <a:pPr algn="ctr"/>
                      <a:r>
                        <a:rPr kumimoji="1" lang="en-US" altLang="ja-JP" dirty="0"/>
                        <a:t>5</a:t>
                      </a:r>
                      <a:r>
                        <a:rPr kumimoji="1" lang="ja-JP" altLang="en-US" dirty="0"/>
                        <a:t>月</a:t>
                      </a:r>
                    </a:p>
                  </a:txBody>
                  <a:tcPr anchor="ctr"/>
                </a:tc>
                <a:tc>
                  <a:txBody>
                    <a:bodyPr/>
                    <a:lstStyle/>
                    <a:p>
                      <a:pPr algn="ctr"/>
                      <a:r>
                        <a:rPr kumimoji="1" lang="en-US" altLang="ja-JP" dirty="0"/>
                        <a:t>6</a:t>
                      </a:r>
                      <a:r>
                        <a:rPr kumimoji="1" lang="ja-JP" altLang="en-US" dirty="0"/>
                        <a:t>月</a:t>
                      </a:r>
                    </a:p>
                  </a:txBody>
                  <a:tcPr anchor="ctr"/>
                </a:tc>
                <a:tc>
                  <a:txBody>
                    <a:bodyPr/>
                    <a:lstStyle/>
                    <a:p>
                      <a:pPr algn="ctr"/>
                      <a:r>
                        <a:rPr kumimoji="1" lang="en-US" altLang="ja-JP" dirty="0"/>
                        <a:t>7</a:t>
                      </a:r>
                      <a:r>
                        <a:rPr kumimoji="1" lang="ja-JP" altLang="en-US" dirty="0"/>
                        <a:t>月</a:t>
                      </a:r>
                    </a:p>
                  </a:txBody>
                  <a:tcPr anchor="ctr"/>
                </a:tc>
                <a:tc>
                  <a:txBody>
                    <a:bodyPr/>
                    <a:lstStyle/>
                    <a:p>
                      <a:pPr algn="ctr"/>
                      <a:r>
                        <a:rPr kumimoji="1" lang="en-US" altLang="ja-JP" dirty="0"/>
                        <a:t>8</a:t>
                      </a:r>
                      <a:r>
                        <a:rPr kumimoji="1" lang="ja-JP" altLang="en-US" dirty="0"/>
                        <a:t>月</a:t>
                      </a:r>
                    </a:p>
                  </a:txBody>
                  <a:tcPr anchor="ctr"/>
                </a:tc>
                <a:tc>
                  <a:txBody>
                    <a:bodyPr/>
                    <a:lstStyle/>
                    <a:p>
                      <a:pPr algn="ctr"/>
                      <a:r>
                        <a:rPr kumimoji="1" lang="en-US" altLang="ja-JP" dirty="0"/>
                        <a:t>9</a:t>
                      </a:r>
                      <a:r>
                        <a:rPr kumimoji="1" lang="ja-JP" altLang="en-US" dirty="0"/>
                        <a:t>月</a:t>
                      </a:r>
                    </a:p>
                  </a:txBody>
                  <a:tcPr anchor="ctr"/>
                </a:tc>
                <a:tc>
                  <a:txBody>
                    <a:bodyPr/>
                    <a:lstStyle/>
                    <a:p>
                      <a:pPr algn="ctr"/>
                      <a:r>
                        <a:rPr kumimoji="1" lang="en-US" altLang="ja-JP" dirty="0"/>
                        <a:t>10</a:t>
                      </a:r>
                      <a:r>
                        <a:rPr kumimoji="1" lang="ja-JP" altLang="en-US" dirty="0"/>
                        <a:t>月</a:t>
                      </a:r>
                    </a:p>
                  </a:txBody>
                  <a:tcPr anchor="ctr"/>
                </a:tc>
                <a:tc>
                  <a:txBody>
                    <a:bodyPr/>
                    <a:lstStyle/>
                    <a:p>
                      <a:pPr algn="ctr"/>
                      <a:r>
                        <a:rPr kumimoji="1" lang="en-US" altLang="ja-JP" dirty="0"/>
                        <a:t>11</a:t>
                      </a:r>
                      <a:r>
                        <a:rPr kumimoji="1" lang="ja-JP" altLang="en-US" dirty="0"/>
                        <a:t>月</a:t>
                      </a:r>
                    </a:p>
                  </a:txBody>
                  <a:tcPr anchor="ctr"/>
                </a:tc>
                <a:tc>
                  <a:txBody>
                    <a:bodyPr/>
                    <a:lstStyle/>
                    <a:p>
                      <a:pPr algn="ctr"/>
                      <a:r>
                        <a:rPr kumimoji="1" lang="en-US" altLang="ja-JP" dirty="0"/>
                        <a:t>12</a:t>
                      </a:r>
                      <a:r>
                        <a:rPr kumimoji="1" lang="ja-JP" altLang="en-US" dirty="0"/>
                        <a:t>月</a:t>
                      </a:r>
                    </a:p>
                  </a:txBody>
                  <a:tcPr anchor="ctr"/>
                </a:tc>
                <a:tc>
                  <a:txBody>
                    <a:bodyPr/>
                    <a:lstStyle/>
                    <a:p>
                      <a:pPr algn="ctr"/>
                      <a:r>
                        <a:rPr kumimoji="1" lang="en-US" altLang="ja-JP" dirty="0"/>
                        <a:t>1</a:t>
                      </a:r>
                      <a:r>
                        <a:rPr kumimoji="1" lang="ja-JP" altLang="en-US" dirty="0"/>
                        <a:t>月</a:t>
                      </a:r>
                    </a:p>
                  </a:txBody>
                  <a:tcPr anchor="ctr"/>
                </a:tc>
                <a:tc>
                  <a:txBody>
                    <a:bodyPr/>
                    <a:lstStyle/>
                    <a:p>
                      <a:pPr algn="ctr"/>
                      <a:r>
                        <a:rPr kumimoji="1" lang="en-US" altLang="ja-JP" dirty="0"/>
                        <a:t>2</a:t>
                      </a:r>
                      <a:r>
                        <a:rPr kumimoji="1" lang="ja-JP" altLang="en-US" dirty="0"/>
                        <a:t>月</a:t>
                      </a:r>
                    </a:p>
                  </a:txBody>
                  <a:tcPr anchor="ctr"/>
                </a:tc>
                <a:tc>
                  <a:txBody>
                    <a:bodyPr/>
                    <a:lstStyle/>
                    <a:p>
                      <a:pPr algn="ctr"/>
                      <a:r>
                        <a:rPr kumimoji="1" lang="en-US" altLang="ja-JP" dirty="0"/>
                        <a:t>3</a:t>
                      </a:r>
                      <a:r>
                        <a:rPr kumimoji="1" lang="ja-JP" altLang="en-US" dirty="0"/>
                        <a:t>月</a:t>
                      </a:r>
                    </a:p>
                  </a:txBody>
                  <a:tcPr anchor="ctr"/>
                </a:tc>
                <a:extLst>
                  <a:ext uri="{0D108BD9-81ED-4DB2-BD59-A6C34878D82A}">
                    <a16:rowId xmlns:a16="http://schemas.microsoft.com/office/drawing/2014/main" val="3856544401"/>
                  </a:ext>
                </a:extLst>
              </a:tr>
              <a:tr h="3271523">
                <a:tc>
                  <a:txBody>
                    <a:bodyPr/>
                    <a:lstStyle/>
                    <a:p>
                      <a:endParaRPr kumimoji="1" lang="en-US" altLang="ja-JP"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en-US" altLang="ja-JP" dirty="0"/>
                    </a:p>
                  </a:txBody>
                  <a:tcPr/>
                </a:tc>
                <a:extLst>
                  <a:ext uri="{0D108BD9-81ED-4DB2-BD59-A6C34878D82A}">
                    <a16:rowId xmlns:a16="http://schemas.microsoft.com/office/drawing/2014/main" val="3564598899"/>
                  </a:ext>
                </a:extLst>
              </a:tr>
            </a:tbl>
          </a:graphicData>
        </a:graphic>
      </p:graphicFrame>
      <p:sp>
        <p:nvSpPr>
          <p:cNvPr id="6" name="テキスト ボックス 5">
            <a:extLst>
              <a:ext uri="{FF2B5EF4-FFF2-40B4-BE49-F238E27FC236}">
                <a16:creationId xmlns:a16="http://schemas.microsoft.com/office/drawing/2014/main" id="{6ED4D74F-FEFF-4E29-8BDF-2ADFCC2E3121}"/>
              </a:ext>
            </a:extLst>
          </p:cNvPr>
          <p:cNvSpPr txBox="1"/>
          <p:nvPr/>
        </p:nvSpPr>
        <p:spPr>
          <a:xfrm>
            <a:off x="274468" y="7108415"/>
            <a:ext cx="11079332" cy="1708160"/>
          </a:xfrm>
          <a:prstGeom prst="rect">
            <a:avLst/>
          </a:prstGeom>
          <a:noFill/>
          <a:ln>
            <a:solidFill>
              <a:srgbClr val="00B0F0"/>
            </a:solidFill>
          </a:ln>
        </p:spPr>
        <p:txBody>
          <a:bodyPr wrap="square" rtlCol="0">
            <a:spAutoFit/>
          </a:bodyPr>
          <a:lstStyle/>
          <a:p>
            <a:pPr>
              <a:lnSpc>
                <a:spcPct val="150000"/>
              </a:lnSpc>
            </a:pPr>
            <a:r>
              <a:rPr lang="ja-JP" altLang="en-US" sz="2400" dirty="0">
                <a:latin typeface="メイリオ" panose="020B0604030504040204" pitchFamily="50" charset="-128"/>
                <a:ea typeface="メイリオ" panose="020B0604030504040204" pitchFamily="50" charset="-128"/>
              </a:rPr>
              <a:t>ＨＢＶより接種開始（新人看護師の針刺しに備え）</a:t>
            </a:r>
            <a:endParaRPr lang="en-US" altLang="ja-JP" sz="2400" dirty="0">
              <a:latin typeface="メイリオ" panose="020B0604030504040204" pitchFamily="50" charset="-128"/>
              <a:ea typeface="メイリオ" panose="020B0604030504040204" pitchFamily="50" charset="-128"/>
            </a:endParaRPr>
          </a:p>
          <a:p>
            <a:pPr>
              <a:lnSpc>
                <a:spcPct val="150000"/>
              </a:lnSpc>
            </a:pPr>
            <a:r>
              <a:rPr lang="ja-JP" altLang="en-US" sz="2400" dirty="0">
                <a:latin typeface="メイリオ" panose="020B0604030504040204" pitchFamily="50" charset="-128"/>
                <a:ea typeface="メイリオ" panose="020B0604030504040204" pitchFamily="50" charset="-128"/>
              </a:rPr>
              <a:t>例年</a:t>
            </a:r>
            <a:r>
              <a:rPr lang="en-US" altLang="ja-JP" sz="2400" dirty="0">
                <a:latin typeface="メイリオ" panose="020B0604030504040204" pitchFamily="50" charset="-128"/>
                <a:ea typeface="メイリオ" panose="020B0604030504040204" pitchFamily="50" charset="-128"/>
              </a:rPr>
              <a:t>MMRV</a:t>
            </a:r>
            <a:r>
              <a:rPr lang="ja-JP" altLang="en-US" sz="2400" dirty="0">
                <a:latin typeface="メイリオ" panose="020B0604030504040204" pitchFamily="50" charset="-128"/>
                <a:ea typeface="メイリオ" panose="020B0604030504040204" pitchFamily="50" charset="-128"/>
              </a:rPr>
              <a:t>は</a:t>
            </a:r>
            <a:r>
              <a:rPr lang="en-US" altLang="ja-JP" sz="2400" dirty="0">
                <a:latin typeface="メイリオ" panose="020B0604030504040204" pitchFamily="50" charset="-128"/>
                <a:ea typeface="メイリオ" panose="020B0604030504040204" pitchFamily="50" charset="-128"/>
              </a:rPr>
              <a:t>MR</a:t>
            </a:r>
            <a:r>
              <a:rPr lang="ja-JP" altLang="en-US" sz="2400" dirty="0">
                <a:latin typeface="メイリオ" panose="020B0604030504040204" pitchFamily="50" charset="-128"/>
                <a:ea typeface="メイリオ" panose="020B0604030504040204" pitchFamily="50" charset="-128"/>
              </a:rPr>
              <a:t>ワクチンより接種開始</a:t>
            </a:r>
            <a:endParaRPr lang="en-US" altLang="ja-JP" sz="2400" dirty="0">
              <a:latin typeface="メイリオ" panose="020B0604030504040204" pitchFamily="50" charset="-128"/>
              <a:ea typeface="メイリオ" panose="020B0604030504040204" pitchFamily="50" charset="-128"/>
            </a:endParaRPr>
          </a:p>
          <a:p>
            <a:pPr>
              <a:lnSpc>
                <a:spcPct val="150000"/>
              </a:lnSpc>
            </a:pPr>
            <a:r>
              <a:rPr lang="ja-JP" altLang="en-US" sz="2400" dirty="0">
                <a:latin typeface="メイリオ" panose="020B0604030504040204" pitchFamily="50" charset="-128"/>
                <a:ea typeface="メイリオ" panose="020B0604030504040204" pitchFamily="50" charset="-128"/>
              </a:rPr>
              <a:t>→今年度は入荷未定の為、他のワクチンから接種開始</a:t>
            </a:r>
            <a:endParaRPr lang="en-US" altLang="ja-JP" sz="2400" dirty="0">
              <a:latin typeface="メイリオ" panose="020B0604030504040204" pitchFamily="50" charset="-128"/>
              <a:ea typeface="メイリオ" panose="020B0604030504040204" pitchFamily="50" charset="-128"/>
            </a:endParaRPr>
          </a:p>
        </p:txBody>
      </p:sp>
      <p:sp>
        <p:nvSpPr>
          <p:cNvPr id="10" name="正方形/長方形 9">
            <a:extLst>
              <a:ext uri="{FF2B5EF4-FFF2-40B4-BE49-F238E27FC236}">
                <a16:creationId xmlns:a16="http://schemas.microsoft.com/office/drawing/2014/main" id="{177A7673-1FE4-4445-AF39-7AD91D27DEF7}"/>
              </a:ext>
            </a:extLst>
          </p:cNvPr>
          <p:cNvSpPr/>
          <p:nvPr/>
        </p:nvSpPr>
        <p:spPr>
          <a:xfrm>
            <a:off x="4189854" y="3930559"/>
            <a:ext cx="864870" cy="72259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latin typeface="メイリオ" panose="020B0604030504040204" pitchFamily="50" charset="-128"/>
                <a:ea typeface="メイリオ" panose="020B0604030504040204" pitchFamily="50" charset="-128"/>
              </a:rPr>
              <a:t>ムン</a:t>
            </a:r>
            <a:endParaRPr lang="en-US" altLang="ja-JP" sz="1400" dirty="0">
              <a:latin typeface="メイリオ" panose="020B0604030504040204" pitchFamily="50" charset="-128"/>
              <a:ea typeface="メイリオ" panose="020B0604030504040204" pitchFamily="50" charset="-128"/>
            </a:endParaRPr>
          </a:p>
          <a:p>
            <a:pPr algn="ctr"/>
            <a:r>
              <a:rPr lang="ja-JP" altLang="en-US" sz="1400" dirty="0">
                <a:latin typeface="メイリオ" panose="020B0604030504040204" pitchFamily="50" charset="-128"/>
                <a:ea typeface="メイリオ" panose="020B0604030504040204" pitchFamily="50" charset="-128"/>
              </a:rPr>
              <a:t>プス</a:t>
            </a:r>
            <a:endParaRPr kumimoji="1" lang="ja-JP" altLang="en-US" sz="1400" dirty="0">
              <a:latin typeface="メイリオ" panose="020B0604030504040204" pitchFamily="50" charset="-128"/>
              <a:ea typeface="メイリオ" panose="020B0604030504040204" pitchFamily="50" charset="-128"/>
            </a:endParaRPr>
          </a:p>
        </p:txBody>
      </p:sp>
      <p:sp>
        <p:nvSpPr>
          <p:cNvPr id="11" name="正方形/長方形 10">
            <a:extLst>
              <a:ext uri="{FF2B5EF4-FFF2-40B4-BE49-F238E27FC236}">
                <a16:creationId xmlns:a16="http://schemas.microsoft.com/office/drawing/2014/main" id="{57089311-D69F-4250-8971-52696ABFABDA}"/>
              </a:ext>
            </a:extLst>
          </p:cNvPr>
          <p:cNvSpPr/>
          <p:nvPr/>
        </p:nvSpPr>
        <p:spPr>
          <a:xfrm>
            <a:off x="5092039" y="4700316"/>
            <a:ext cx="864870" cy="7091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latin typeface="メイリオ" panose="020B0604030504040204" pitchFamily="50" charset="-128"/>
                <a:ea typeface="メイリオ" panose="020B0604030504040204" pitchFamily="50" charset="-128"/>
              </a:rPr>
              <a:t>水痘</a:t>
            </a:r>
          </a:p>
        </p:txBody>
      </p:sp>
      <p:sp>
        <p:nvSpPr>
          <p:cNvPr id="12" name="正方形/長方形 11">
            <a:extLst>
              <a:ext uri="{FF2B5EF4-FFF2-40B4-BE49-F238E27FC236}">
                <a16:creationId xmlns:a16="http://schemas.microsoft.com/office/drawing/2014/main" id="{BA6DA505-02DE-4CD0-83D3-13D2F58D28F6}"/>
              </a:ext>
            </a:extLst>
          </p:cNvPr>
          <p:cNvSpPr/>
          <p:nvPr/>
        </p:nvSpPr>
        <p:spPr>
          <a:xfrm>
            <a:off x="6024916" y="5378082"/>
            <a:ext cx="864870" cy="654187"/>
          </a:xfrm>
          <a:prstGeom prst="rect">
            <a:avLst/>
          </a:prstGeom>
          <a:solidFill>
            <a:srgbClr val="FD95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メイリオ" panose="020B0604030504040204" pitchFamily="50" charset="-128"/>
                <a:ea typeface="メイリオ" panose="020B0604030504040204" pitchFamily="50" charset="-128"/>
              </a:rPr>
              <a:t>麻疹</a:t>
            </a:r>
            <a:endParaRPr kumimoji="1" lang="en-US" altLang="ja-JP" sz="1400" dirty="0">
              <a:solidFill>
                <a:schemeClr val="tx1"/>
              </a:solidFill>
              <a:latin typeface="メイリオ" panose="020B0604030504040204" pitchFamily="50" charset="-128"/>
              <a:ea typeface="メイリオ" panose="020B0604030504040204" pitchFamily="50" charset="-128"/>
            </a:endParaRPr>
          </a:p>
          <a:p>
            <a:pPr algn="ctr"/>
            <a:r>
              <a:rPr kumimoji="1" lang="ja-JP" altLang="en-US" sz="1400" dirty="0">
                <a:solidFill>
                  <a:schemeClr val="tx1"/>
                </a:solidFill>
                <a:latin typeface="メイリオ" panose="020B0604030504040204" pitchFamily="50" charset="-128"/>
                <a:ea typeface="メイリオ" panose="020B0604030504040204" pitchFamily="50" charset="-128"/>
              </a:rPr>
              <a:t>風疹</a:t>
            </a:r>
          </a:p>
        </p:txBody>
      </p:sp>
      <p:sp>
        <p:nvSpPr>
          <p:cNvPr id="13" name="正方形/長方形 12">
            <a:extLst>
              <a:ext uri="{FF2B5EF4-FFF2-40B4-BE49-F238E27FC236}">
                <a16:creationId xmlns:a16="http://schemas.microsoft.com/office/drawing/2014/main" id="{C19E6A42-1803-4DC3-8961-6C9E0A578FFF}"/>
              </a:ext>
            </a:extLst>
          </p:cNvPr>
          <p:cNvSpPr/>
          <p:nvPr/>
        </p:nvSpPr>
        <p:spPr>
          <a:xfrm>
            <a:off x="9253983" y="5378082"/>
            <a:ext cx="864870" cy="654187"/>
          </a:xfrm>
          <a:prstGeom prst="rect">
            <a:avLst/>
          </a:prstGeom>
          <a:solidFill>
            <a:srgbClr val="FD95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メイリオ" panose="020B0604030504040204" pitchFamily="50" charset="-128"/>
                <a:ea typeface="メイリオ" panose="020B0604030504040204" pitchFamily="50" charset="-128"/>
              </a:rPr>
              <a:t>麻疹</a:t>
            </a:r>
            <a:endParaRPr kumimoji="1" lang="en-US" altLang="ja-JP" sz="1400" dirty="0">
              <a:solidFill>
                <a:schemeClr val="tx1"/>
              </a:solidFill>
              <a:latin typeface="メイリオ" panose="020B0604030504040204" pitchFamily="50" charset="-128"/>
              <a:ea typeface="メイリオ" panose="020B0604030504040204" pitchFamily="50" charset="-128"/>
            </a:endParaRPr>
          </a:p>
          <a:p>
            <a:pPr algn="ctr"/>
            <a:r>
              <a:rPr kumimoji="1" lang="ja-JP" altLang="en-US" sz="1400" dirty="0">
                <a:solidFill>
                  <a:schemeClr val="tx1"/>
                </a:solidFill>
                <a:latin typeface="メイリオ" panose="020B0604030504040204" pitchFamily="50" charset="-128"/>
                <a:ea typeface="メイリオ" panose="020B0604030504040204" pitchFamily="50" charset="-128"/>
              </a:rPr>
              <a:t>風疹</a:t>
            </a:r>
          </a:p>
        </p:txBody>
      </p:sp>
      <p:sp>
        <p:nvSpPr>
          <p:cNvPr id="5" name="楕円 4">
            <a:extLst>
              <a:ext uri="{FF2B5EF4-FFF2-40B4-BE49-F238E27FC236}">
                <a16:creationId xmlns:a16="http://schemas.microsoft.com/office/drawing/2014/main" id="{4A1A2A01-1C88-4F6D-842A-825825250694}"/>
              </a:ext>
            </a:extLst>
          </p:cNvPr>
          <p:cNvSpPr/>
          <p:nvPr/>
        </p:nvSpPr>
        <p:spPr>
          <a:xfrm>
            <a:off x="7155077" y="3500203"/>
            <a:ext cx="1287883" cy="544283"/>
          </a:xfrm>
          <a:prstGeom prst="ellipse">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メイリオ" panose="020B0604030504040204" pitchFamily="50" charset="-128"/>
                <a:ea typeface="メイリオ" panose="020B0604030504040204" pitchFamily="50" charset="-128"/>
              </a:rPr>
              <a:t>インフルエンザ</a:t>
            </a:r>
          </a:p>
        </p:txBody>
      </p:sp>
      <p:sp>
        <p:nvSpPr>
          <p:cNvPr id="14" name="楕円 13">
            <a:extLst>
              <a:ext uri="{FF2B5EF4-FFF2-40B4-BE49-F238E27FC236}">
                <a16:creationId xmlns:a16="http://schemas.microsoft.com/office/drawing/2014/main" id="{0433AEAC-199A-4EB4-96A4-128CCF3E6610}"/>
              </a:ext>
            </a:extLst>
          </p:cNvPr>
          <p:cNvSpPr/>
          <p:nvPr/>
        </p:nvSpPr>
        <p:spPr>
          <a:xfrm>
            <a:off x="2281806" y="3088788"/>
            <a:ext cx="884667" cy="41319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a:solidFill>
                  <a:schemeClr val="bg1"/>
                </a:solidFill>
                <a:latin typeface="メイリオ" panose="020B0604030504040204" pitchFamily="50" charset="-128"/>
                <a:ea typeface="メイリオ" panose="020B0604030504040204" pitchFamily="50" charset="-128"/>
              </a:rPr>
              <a:t>HBV</a:t>
            </a:r>
            <a:endParaRPr kumimoji="1" lang="ja-JP" altLang="en-US" sz="1400" dirty="0">
              <a:solidFill>
                <a:schemeClr val="bg1"/>
              </a:solidFill>
              <a:latin typeface="メイリオ" panose="020B0604030504040204" pitchFamily="50" charset="-128"/>
              <a:ea typeface="メイリオ" panose="020B0604030504040204" pitchFamily="50" charset="-128"/>
            </a:endParaRPr>
          </a:p>
        </p:txBody>
      </p:sp>
      <p:sp>
        <p:nvSpPr>
          <p:cNvPr id="16" name="楕円 15">
            <a:extLst>
              <a:ext uri="{FF2B5EF4-FFF2-40B4-BE49-F238E27FC236}">
                <a16:creationId xmlns:a16="http://schemas.microsoft.com/office/drawing/2014/main" id="{118FF211-C947-4B69-A094-0A8513E1CECB}"/>
              </a:ext>
            </a:extLst>
          </p:cNvPr>
          <p:cNvSpPr/>
          <p:nvPr/>
        </p:nvSpPr>
        <p:spPr>
          <a:xfrm>
            <a:off x="3216793" y="3089636"/>
            <a:ext cx="884667" cy="41319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a:solidFill>
                  <a:schemeClr val="bg1"/>
                </a:solidFill>
                <a:latin typeface="メイリオ" panose="020B0604030504040204" pitchFamily="50" charset="-128"/>
                <a:ea typeface="メイリオ" panose="020B0604030504040204" pitchFamily="50" charset="-128"/>
              </a:rPr>
              <a:t>HBV</a:t>
            </a:r>
            <a:endParaRPr kumimoji="1" lang="ja-JP" altLang="en-US" sz="1400" dirty="0">
              <a:solidFill>
                <a:schemeClr val="bg1"/>
              </a:solidFill>
              <a:latin typeface="メイリオ" panose="020B0604030504040204" pitchFamily="50" charset="-128"/>
              <a:ea typeface="メイリオ" panose="020B0604030504040204" pitchFamily="50" charset="-128"/>
            </a:endParaRPr>
          </a:p>
        </p:txBody>
      </p:sp>
      <p:sp>
        <p:nvSpPr>
          <p:cNvPr id="17" name="楕円 16">
            <a:extLst>
              <a:ext uri="{FF2B5EF4-FFF2-40B4-BE49-F238E27FC236}">
                <a16:creationId xmlns:a16="http://schemas.microsoft.com/office/drawing/2014/main" id="{3FA37E68-CA14-421F-B495-1C0A548E6810}"/>
              </a:ext>
            </a:extLst>
          </p:cNvPr>
          <p:cNvSpPr/>
          <p:nvPr/>
        </p:nvSpPr>
        <p:spPr>
          <a:xfrm>
            <a:off x="6270410" y="3087013"/>
            <a:ext cx="884667" cy="41319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a:solidFill>
                  <a:schemeClr val="bg1"/>
                </a:solidFill>
                <a:latin typeface="メイリオ" panose="020B0604030504040204" pitchFamily="50" charset="-128"/>
                <a:ea typeface="メイリオ" panose="020B0604030504040204" pitchFamily="50" charset="-128"/>
              </a:rPr>
              <a:t>HBV</a:t>
            </a:r>
            <a:endParaRPr kumimoji="1" lang="ja-JP" altLang="en-US" sz="1400" dirty="0">
              <a:solidFill>
                <a:schemeClr val="bg1"/>
              </a:solidFill>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F525ABA1-DBA0-4C22-9D3C-F3E49CBD6EBD}"/>
              </a:ext>
            </a:extLst>
          </p:cNvPr>
          <p:cNvSpPr txBox="1"/>
          <p:nvPr/>
        </p:nvSpPr>
        <p:spPr>
          <a:xfrm>
            <a:off x="613119" y="3721320"/>
            <a:ext cx="704312" cy="646331"/>
          </a:xfrm>
          <a:prstGeom prst="rect">
            <a:avLst/>
          </a:prstGeom>
          <a:solidFill>
            <a:schemeClr val="accent6">
              <a:lumMod val="20000"/>
              <a:lumOff val="80000"/>
            </a:schemeClr>
          </a:solidFill>
        </p:spPr>
        <p:txBody>
          <a:bodyPr wrap="square" rtlCol="0">
            <a:spAutoFit/>
          </a:bodyPr>
          <a:lstStyle/>
          <a:p>
            <a:r>
              <a:rPr lang="ja-JP" altLang="en-US" b="1" dirty="0">
                <a:latin typeface="メイリオ" panose="020B0604030504040204" pitchFamily="50" charset="-128"/>
                <a:ea typeface="メイリオ" panose="020B0604030504040204" pitchFamily="50" charset="-128"/>
              </a:rPr>
              <a:t>抗体　 　</a:t>
            </a:r>
            <a:endParaRPr lang="en-US" altLang="ja-JP"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検査</a:t>
            </a:r>
            <a:endParaRPr kumimoji="1" lang="ja-JP" altLang="en-US" b="1" dirty="0">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8CB936D4-F890-481F-A899-99CEDBE4DD47}"/>
              </a:ext>
            </a:extLst>
          </p:cNvPr>
          <p:cNvSpPr txBox="1"/>
          <p:nvPr/>
        </p:nvSpPr>
        <p:spPr>
          <a:xfrm>
            <a:off x="10697747" y="3721320"/>
            <a:ext cx="734576" cy="646331"/>
          </a:xfrm>
          <a:prstGeom prst="rect">
            <a:avLst/>
          </a:prstGeom>
          <a:solidFill>
            <a:schemeClr val="accent6">
              <a:lumMod val="20000"/>
              <a:lumOff val="80000"/>
            </a:schemeClr>
          </a:solidFill>
        </p:spPr>
        <p:txBody>
          <a:bodyPr wrap="square" rtlCol="0">
            <a:spAutoFit/>
          </a:bodyPr>
          <a:lstStyle/>
          <a:p>
            <a:r>
              <a:rPr lang="ja-JP" altLang="en-US" b="1" dirty="0">
                <a:latin typeface="メイリオ" panose="020B0604030504040204" pitchFamily="50" charset="-128"/>
                <a:ea typeface="メイリオ" panose="020B0604030504040204" pitchFamily="50" charset="-128"/>
              </a:rPr>
              <a:t>抗体　 　検査</a:t>
            </a:r>
            <a:endParaRPr kumimoji="1" lang="ja-JP" altLang="en-US" b="1" dirty="0">
              <a:latin typeface="メイリオ" panose="020B0604030504040204" pitchFamily="50" charset="-128"/>
              <a:ea typeface="メイリオ" panose="020B0604030504040204" pitchFamily="50" charset="-128"/>
            </a:endParaRPr>
          </a:p>
        </p:txBody>
      </p:sp>
      <p:sp>
        <p:nvSpPr>
          <p:cNvPr id="18" name="正方形/長方形 17">
            <a:extLst>
              <a:ext uri="{FF2B5EF4-FFF2-40B4-BE49-F238E27FC236}">
                <a16:creationId xmlns:a16="http://schemas.microsoft.com/office/drawing/2014/main" id="{6C5B7F02-A766-43F2-8258-E8D6330180E6}"/>
              </a:ext>
            </a:extLst>
          </p:cNvPr>
          <p:cNvSpPr/>
          <p:nvPr/>
        </p:nvSpPr>
        <p:spPr>
          <a:xfrm>
            <a:off x="5092039" y="3931030"/>
            <a:ext cx="864870" cy="72259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latin typeface="メイリオ" panose="020B0604030504040204" pitchFamily="50" charset="-128"/>
                <a:ea typeface="メイリオ" panose="020B0604030504040204" pitchFamily="50" charset="-128"/>
              </a:rPr>
              <a:t>ムン</a:t>
            </a:r>
            <a:endParaRPr lang="en-US" altLang="ja-JP" sz="1400" dirty="0">
              <a:latin typeface="メイリオ" panose="020B0604030504040204" pitchFamily="50" charset="-128"/>
              <a:ea typeface="メイリオ" panose="020B0604030504040204" pitchFamily="50" charset="-128"/>
            </a:endParaRPr>
          </a:p>
          <a:p>
            <a:pPr algn="ctr"/>
            <a:r>
              <a:rPr lang="ja-JP" altLang="en-US" sz="1400" dirty="0">
                <a:latin typeface="メイリオ" panose="020B0604030504040204" pitchFamily="50" charset="-128"/>
                <a:ea typeface="メイリオ" panose="020B0604030504040204" pitchFamily="50" charset="-128"/>
              </a:rPr>
              <a:t>プス</a:t>
            </a:r>
            <a:endParaRPr kumimoji="1" lang="ja-JP" altLang="en-US" sz="1400" dirty="0">
              <a:latin typeface="メイリオ" panose="020B0604030504040204" pitchFamily="50" charset="-128"/>
              <a:ea typeface="メイリオ" panose="020B0604030504040204" pitchFamily="50" charset="-128"/>
            </a:endParaRPr>
          </a:p>
        </p:txBody>
      </p:sp>
      <p:sp>
        <p:nvSpPr>
          <p:cNvPr id="21" name="タイトル 1">
            <a:extLst>
              <a:ext uri="{FF2B5EF4-FFF2-40B4-BE49-F238E27FC236}">
                <a16:creationId xmlns:a16="http://schemas.microsoft.com/office/drawing/2014/main" id="{826942A5-1C81-4862-A846-EEFD7846996D}"/>
              </a:ext>
            </a:extLst>
          </p:cNvPr>
          <p:cNvSpPr>
            <a:spLocks noGrp="1"/>
          </p:cNvSpPr>
          <p:nvPr>
            <p:ph type="title"/>
          </p:nvPr>
        </p:nvSpPr>
        <p:spPr>
          <a:xfrm>
            <a:off x="838200" y="365125"/>
            <a:ext cx="10515600" cy="1325563"/>
          </a:xfrm>
        </p:spPr>
        <p:txBody>
          <a:bodyPr/>
          <a:lstStyle/>
          <a:p>
            <a:r>
              <a:rPr kumimoji="1" lang="ja-JP" altLang="en-US" dirty="0">
                <a:latin typeface="メイリオ" panose="020B0604030504040204" pitchFamily="50" charset="-128"/>
                <a:ea typeface="メイリオ" panose="020B0604030504040204" pitchFamily="50" charset="-128"/>
              </a:rPr>
              <a:t>ワクチン</a:t>
            </a:r>
            <a:r>
              <a:rPr lang="ja-JP" altLang="en-US" dirty="0">
                <a:latin typeface="メイリオ" panose="020B0604030504040204" pitchFamily="50" charset="-128"/>
                <a:ea typeface="メイリオ" panose="020B0604030504040204" pitchFamily="50" charset="-128"/>
              </a:rPr>
              <a:t>接種スケジュール（</a:t>
            </a:r>
            <a:r>
              <a:rPr lang="en-US" altLang="ja-JP" dirty="0">
                <a:latin typeface="メイリオ" panose="020B0604030504040204" pitchFamily="50" charset="-128"/>
                <a:ea typeface="メイリオ" panose="020B0604030504040204" pitchFamily="50" charset="-128"/>
              </a:rPr>
              <a:t>2024</a:t>
            </a:r>
            <a:r>
              <a:rPr lang="ja-JP" altLang="en-US" dirty="0">
                <a:latin typeface="メイリオ" panose="020B0604030504040204" pitchFamily="50" charset="-128"/>
                <a:ea typeface="メイリオ" panose="020B0604030504040204" pitchFamily="50" charset="-128"/>
              </a:rPr>
              <a:t>年度）</a:t>
            </a:r>
            <a:endParaRPr kumimoji="1" lang="ja-JP" altLang="en-US" dirty="0">
              <a:latin typeface="メイリオ" panose="020B0604030504040204" pitchFamily="50" charset="-128"/>
              <a:ea typeface="メイリオ" panose="020B0604030504040204" pitchFamily="50" charset="-128"/>
            </a:endParaRPr>
          </a:p>
        </p:txBody>
      </p:sp>
      <p:sp>
        <p:nvSpPr>
          <p:cNvPr id="22" name="テキスト ボックス 21">
            <a:extLst>
              <a:ext uri="{FF2B5EF4-FFF2-40B4-BE49-F238E27FC236}">
                <a16:creationId xmlns:a16="http://schemas.microsoft.com/office/drawing/2014/main" id="{E2ED995A-D806-4993-8C7D-FB2F0B130F04}"/>
              </a:ext>
            </a:extLst>
          </p:cNvPr>
          <p:cNvSpPr txBox="1"/>
          <p:nvPr/>
        </p:nvSpPr>
        <p:spPr>
          <a:xfrm>
            <a:off x="1494253" y="3721320"/>
            <a:ext cx="704312" cy="646331"/>
          </a:xfrm>
          <a:prstGeom prst="rect">
            <a:avLst/>
          </a:prstGeom>
          <a:solidFill>
            <a:schemeClr val="accent6">
              <a:lumMod val="20000"/>
              <a:lumOff val="80000"/>
            </a:schemeClr>
          </a:solidFill>
        </p:spPr>
        <p:txBody>
          <a:bodyPr wrap="square" rtlCol="0">
            <a:spAutoFit/>
          </a:bodyPr>
          <a:lstStyle/>
          <a:p>
            <a:r>
              <a:rPr lang="ja-JP" altLang="en-US" b="1" dirty="0">
                <a:latin typeface="メイリオ" panose="020B0604030504040204" pitchFamily="50" charset="-128"/>
                <a:ea typeface="メイリオ" panose="020B0604030504040204" pitchFamily="50" charset="-128"/>
              </a:rPr>
              <a:t>希望調査</a:t>
            </a:r>
            <a:endParaRPr lang="en-US" altLang="ja-JP"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891405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EFD8B128-C89C-4C3E-BFCB-4468F6395262}"/>
              </a:ext>
            </a:extLst>
          </p:cNvPr>
          <p:cNvSpPr txBox="1"/>
          <p:nvPr/>
        </p:nvSpPr>
        <p:spPr>
          <a:xfrm>
            <a:off x="708734" y="1444260"/>
            <a:ext cx="11079332" cy="2262158"/>
          </a:xfrm>
          <a:prstGeom prst="rect">
            <a:avLst/>
          </a:prstGeom>
          <a:noFill/>
          <a:ln>
            <a:noFill/>
          </a:ln>
        </p:spPr>
        <p:txBody>
          <a:bodyPr wrap="square" rtlCol="0">
            <a:spAutoFit/>
          </a:bodyPr>
          <a:lstStyle/>
          <a:p>
            <a:pPr>
              <a:lnSpc>
                <a:spcPct val="150000"/>
              </a:lnSpc>
            </a:pPr>
            <a:r>
              <a:rPr lang="ja-JP" altLang="en-US" sz="2400" dirty="0">
                <a:latin typeface="メイリオ" panose="020B0604030504040204" pitchFamily="50" charset="-128"/>
                <a:ea typeface="メイリオ" panose="020B0604030504040204" pitchFamily="50" charset="-128"/>
              </a:rPr>
              <a:t>・感染管理システムが導入されてないため、</a:t>
            </a:r>
            <a:endParaRPr lang="en-US" altLang="ja-JP" sz="2400" dirty="0">
              <a:latin typeface="メイリオ" panose="020B0604030504040204" pitchFamily="50" charset="-128"/>
              <a:ea typeface="メイリオ" panose="020B0604030504040204" pitchFamily="50" charset="-128"/>
            </a:endParaRPr>
          </a:p>
          <a:p>
            <a:pPr>
              <a:lnSpc>
                <a:spcPct val="150000"/>
              </a:lnSpc>
            </a:pPr>
            <a:r>
              <a:rPr lang="ja-JP" altLang="en-US" sz="2400" dirty="0">
                <a:latin typeface="メイリオ" panose="020B0604030504040204" pitchFamily="50" charset="-128"/>
                <a:ea typeface="メイリオ" panose="020B0604030504040204" pitchFamily="50" charset="-128"/>
              </a:rPr>
              <a:t>　総務課にて年度毎に</a:t>
            </a:r>
            <a:r>
              <a:rPr lang="en-US" altLang="ja-JP" sz="2400" dirty="0">
                <a:latin typeface="メイリオ" panose="020B0604030504040204" pitchFamily="50" charset="-128"/>
                <a:ea typeface="メイリオ" panose="020B0604030504040204" pitchFamily="50" charset="-128"/>
              </a:rPr>
              <a:t>Excel</a:t>
            </a:r>
            <a:r>
              <a:rPr lang="ja-JP" altLang="en-US" sz="2400" dirty="0">
                <a:latin typeface="メイリオ" panose="020B0604030504040204" pitchFamily="50" charset="-128"/>
                <a:ea typeface="メイリオ" panose="020B0604030504040204" pitchFamily="50" charset="-128"/>
              </a:rPr>
              <a:t>で保存（ワクチン接種者、抗体価データ）</a:t>
            </a:r>
            <a:endParaRPr lang="en-US" altLang="ja-JP" sz="2400" dirty="0">
              <a:latin typeface="メイリオ" panose="020B0604030504040204" pitchFamily="50" charset="-128"/>
              <a:ea typeface="メイリオ" panose="020B0604030504040204" pitchFamily="50" charset="-128"/>
            </a:endParaRPr>
          </a:p>
          <a:p>
            <a:pPr>
              <a:lnSpc>
                <a:spcPct val="150000"/>
              </a:lnSpc>
            </a:pPr>
            <a:r>
              <a:rPr lang="ja-JP" altLang="en-US" sz="2400" dirty="0">
                <a:latin typeface="メイリオ" panose="020B0604030504040204" pitchFamily="50" charset="-128"/>
                <a:ea typeface="メイリオ" panose="020B0604030504040204" pitchFamily="50" charset="-128"/>
              </a:rPr>
              <a:t>　（ワクチンについては、入職後に当院で接種したもののみを記録）</a:t>
            </a:r>
            <a:endParaRPr lang="en-US" altLang="ja-JP" sz="2400" dirty="0">
              <a:latin typeface="メイリオ" panose="020B0604030504040204" pitchFamily="50" charset="-128"/>
              <a:ea typeface="メイリオ" panose="020B0604030504040204" pitchFamily="50" charset="-128"/>
            </a:endParaRPr>
          </a:p>
          <a:p>
            <a:pPr>
              <a:lnSpc>
                <a:spcPct val="150000"/>
              </a:lnSpc>
            </a:pPr>
            <a:r>
              <a:rPr lang="ja-JP" altLang="en-US" sz="2400" dirty="0">
                <a:latin typeface="メイリオ" panose="020B0604030504040204" pitchFamily="50" charset="-128"/>
                <a:ea typeface="メイリオ" panose="020B0604030504040204" pitchFamily="50" charset="-128"/>
              </a:rPr>
              <a:t>・抗体価は電子カルテから閲覧が可能（</a:t>
            </a:r>
            <a:r>
              <a:rPr lang="en-US" altLang="ja-JP" sz="2400" dirty="0">
                <a:latin typeface="メイリオ" panose="020B0604030504040204" pitchFamily="50" charset="-128"/>
                <a:ea typeface="メイリオ" panose="020B0604030504040204" pitchFamily="50" charset="-128"/>
              </a:rPr>
              <a:t>MMRV</a:t>
            </a:r>
            <a:r>
              <a:rPr lang="ja-JP" altLang="en-US" sz="2400" dirty="0">
                <a:latin typeface="メイリオ" panose="020B0604030504040204" pitchFamily="50" charset="-128"/>
                <a:ea typeface="メイリオ" panose="020B0604030504040204" pitchFamily="50" charset="-128"/>
              </a:rPr>
              <a:t>・</a:t>
            </a:r>
            <a:r>
              <a:rPr lang="en-US" altLang="ja-JP" sz="2400" dirty="0">
                <a:latin typeface="メイリオ" panose="020B0604030504040204" pitchFamily="50" charset="-128"/>
                <a:ea typeface="メイリオ" panose="020B0604030504040204" pitchFamily="50" charset="-128"/>
              </a:rPr>
              <a:t>HBs</a:t>
            </a:r>
            <a:r>
              <a:rPr lang="ja-JP" altLang="en-US" sz="2400" dirty="0">
                <a:latin typeface="メイリオ" panose="020B0604030504040204" pitchFamily="50" charset="-128"/>
                <a:ea typeface="メイリオ" panose="020B0604030504040204" pitchFamily="50" charset="-128"/>
              </a:rPr>
              <a:t>抗体）</a:t>
            </a:r>
            <a:endParaRPr lang="en-US" altLang="ja-JP" sz="2400" dirty="0">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0AABE57C-4646-4A33-BC27-B51D51378AB4}"/>
              </a:ext>
            </a:extLst>
          </p:cNvPr>
          <p:cNvSpPr txBox="1"/>
          <p:nvPr/>
        </p:nvSpPr>
        <p:spPr>
          <a:xfrm>
            <a:off x="774925" y="3839414"/>
            <a:ext cx="11013141" cy="2539157"/>
          </a:xfrm>
          <a:prstGeom prst="rect">
            <a:avLst/>
          </a:prstGeom>
          <a:noFill/>
        </p:spPr>
        <p:txBody>
          <a:bodyPr wrap="square" rtlCol="0">
            <a:spAutoFit/>
          </a:bodyPr>
          <a:lstStyle/>
          <a:p>
            <a:pPr>
              <a:lnSpc>
                <a:spcPct val="150000"/>
              </a:lnSpc>
            </a:pPr>
            <a:r>
              <a:rPr lang="ja-JP" altLang="en-US" sz="3600" dirty="0">
                <a:solidFill>
                  <a:srgbClr val="FF0000"/>
                </a:solidFill>
                <a:latin typeface="メイリオ" panose="020B0604030504040204" pitchFamily="50" charset="-128"/>
                <a:ea typeface="メイリオ" panose="020B0604030504040204" pitchFamily="50" charset="-128"/>
              </a:rPr>
              <a:t>今後の課題</a:t>
            </a:r>
            <a:endParaRPr lang="en-US" altLang="ja-JP" sz="3600" dirty="0">
              <a:solidFill>
                <a:srgbClr val="FF0000"/>
              </a:solidFill>
              <a:latin typeface="メイリオ" panose="020B0604030504040204" pitchFamily="50" charset="-128"/>
              <a:ea typeface="メイリオ" panose="020B0604030504040204" pitchFamily="50" charset="-128"/>
            </a:endParaRPr>
          </a:p>
          <a:p>
            <a:pPr>
              <a:lnSpc>
                <a:spcPct val="150000"/>
              </a:lnSpc>
            </a:pPr>
            <a:r>
              <a:rPr lang="ja-JP" altLang="en-US" sz="2400" dirty="0">
                <a:latin typeface="メイリオ" panose="020B0604030504040204" pitchFamily="50" charset="-128"/>
                <a:ea typeface="メイリオ" panose="020B0604030504040204" pitchFamily="50" charset="-128"/>
              </a:rPr>
              <a:t>・日本環境感染学会のワクチンガイドラインに準じた接種をおこなう</a:t>
            </a:r>
            <a:endParaRPr lang="en-US" altLang="ja-JP" sz="2400" dirty="0">
              <a:latin typeface="メイリオ" panose="020B0604030504040204" pitchFamily="50" charset="-128"/>
              <a:ea typeface="メイリオ" panose="020B0604030504040204" pitchFamily="50" charset="-128"/>
            </a:endParaRPr>
          </a:p>
          <a:p>
            <a:pPr>
              <a:lnSpc>
                <a:spcPct val="150000"/>
              </a:lnSpc>
            </a:pPr>
            <a:r>
              <a:rPr lang="ja-JP" altLang="en-US" sz="2400" dirty="0">
                <a:latin typeface="メイリオ" panose="020B0604030504040204" pitchFamily="50" charset="-128"/>
                <a:ea typeface="メイリオ" panose="020B0604030504040204" pitchFamily="50" charset="-128"/>
              </a:rPr>
              <a:t>　１歳以上で「</a:t>
            </a:r>
            <a:r>
              <a:rPr lang="en-US" altLang="ja-JP" sz="2400" dirty="0">
                <a:latin typeface="メイリオ" panose="020B0604030504040204" pitchFamily="50" charset="-128"/>
                <a:ea typeface="メイリオ" panose="020B0604030504040204" pitchFamily="50" charset="-128"/>
              </a:rPr>
              <a:t>2</a:t>
            </a:r>
            <a:r>
              <a:rPr lang="ja-JP" altLang="en-US" sz="2400" dirty="0">
                <a:latin typeface="メイリオ" panose="020B0604030504040204" pitchFamily="50" charset="-128"/>
                <a:ea typeface="メイリオ" panose="020B0604030504040204" pitchFamily="50" charset="-128"/>
              </a:rPr>
              <a:t>回」の接種を原則とし、記録の保管とワクチン接種を行う</a:t>
            </a:r>
            <a:endParaRPr lang="en-US" altLang="ja-JP" sz="2400" dirty="0">
              <a:latin typeface="メイリオ" panose="020B0604030504040204" pitchFamily="50" charset="-128"/>
              <a:ea typeface="メイリオ" panose="020B0604030504040204" pitchFamily="50" charset="-128"/>
            </a:endParaRPr>
          </a:p>
          <a:p>
            <a:pPr>
              <a:lnSpc>
                <a:spcPct val="150000"/>
              </a:lnSpc>
            </a:pPr>
            <a:r>
              <a:rPr lang="ja-JP" altLang="en-US" sz="2400" dirty="0">
                <a:latin typeface="メイリオ" panose="020B0604030504040204" pitchFamily="50" charset="-128"/>
                <a:ea typeface="メイリオ" panose="020B0604030504040204" pitchFamily="50" charset="-128"/>
              </a:rPr>
              <a:t>・必要時、すぐに情報を取り出せるようにデータを一元化し管理する</a:t>
            </a:r>
            <a:endParaRPr lang="en-US" altLang="ja-JP" sz="2400" dirty="0">
              <a:latin typeface="メイリオ" panose="020B0604030504040204" pitchFamily="50" charset="-128"/>
              <a:ea typeface="メイリオ" panose="020B0604030504040204" pitchFamily="50" charset="-128"/>
            </a:endParaRPr>
          </a:p>
        </p:txBody>
      </p:sp>
      <p:sp>
        <p:nvSpPr>
          <p:cNvPr id="5" name="タイトル 1">
            <a:extLst>
              <a:ext uri="{FF2B5EF4-FFF2-40B4-BE49-F238E27FC236}">
                <a16:creationId xmlns:a16="http://schemas.microsoft.com/office/drawing/2014/main" id="{38C8FE87-4BB9-4EFB-85B5-B29638218E6E}"/>
              </a:ext>
            </a:extLst>
          </p:cNvPr>
          <p:cNvSpPr txBox="1">
            <a:spLocks/>
          </p:cNvSpPr>
          <p:nvPr/>
        </p:nvSpPr>
        <p:spPr>
          <a:xfrm>
            <a:off x="838200" y="365125"/>
            <a:ext cx="10515600" cy="1325563"/>
          </a:xfrm>
          <a:prstGeom prst="rect">
            <a:avLst/>
          </a:prstGeom>
        </p:spPr>
        <p:txBody>
          <a:bodyPr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a:latin typeface="メイリオ" panose="020B0604030504040204" pitchFamily="50" charset="-128"/>
                <a:ea typeface="メイリオ" panose="020B0604030504040204" pitchFamily="50" charset="-128"/>
              </a:rPr>
              <a:t>ワクチン・抗体価のデータ管理について</a:t>
            </a:r>
          </a:p>
        </p:txBody>
      </p:sp>
    </p:spTree>
    <p:extLst>
      <p:ext uri="{BB962C8B-B14F-4D97-AF65-F5344CB8AC3E}">
        <p14:creationId xmlns:p14="http://schemas.microsoft.com/office/powerpoint/2010/main" val="2159272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363E36-EBCA-40FA-BC3F-131ECFDBB1E2}"/>
              </a:ext>
            </a:extLst>
          </p:cNvPr>
          <p:cNvSpPr>
            <a:spLocks noGrp="1"/>
          </p:cNvSpPr>
          <p:nvPr>
            <p:ph type="title"/>
          </p:nvPr>
        </p:nvSpPr>
        <p:spPr>
          <a:xfrm>
            <a:off x="838200" y="2766218"/>
            <a:ext cx="10515600" cy="1325563"/>
          </a:xfrm>
        </p:spPr>
        <p:txBody>
          <a:bodyPr>
            <a:normAutofit/>
          </a:bodyPr>
          <a:lstStyle/>
          <a:p>
            <a:r>
              <a:rPr lang="ja-JP" altLang="en-US" dirty="0">
                <a:latin typeface="メイリオ" panose="020B0604030504040204" pitchFamily="50" charset="-128"/>
                <a:ea typeface="メイリオ" panose="020B0604030504040204" pitchFamily="50" charset="-128"/>
              </a:rPr>
              <a:t>血液・体液曝露時の対応について</a:t>
            </a:r>
            <a:br>
              <a:rPr lang="en-US" altLang="ja-JP" dirty="0">
                <a:latin typeface="メイリオ" panose="020B0604030504040204" pitchFamily="50" charset="-128"/>
                <a:ea typeface="メイリオ" panose="020B0604030504040204" pitchFamily="50" charset="-128"/>
              </a:rPr>
            </a:br>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777562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サブタイトル 2"/>
          <p:cNvSpPr>
            <a:spLocks noGrp="1"/>
          </p:cNvSpPr>
          <p:nvPr>
            <p:ph type="subTitle" idx="1"/>
          </p:nvPr>
        </p:nvSpPr>
        <p:spPr>
          <a:xfrm>
            <a:off x="967527" y="1982087"/>
            <a:ext cx="9911144" cy="2862963"/>
          </a:xfrm>
        </p:spPr>
        <p:txBody>
          <a:bodyPr>
            <a:noAutofit/>
          </a:bodyPr>
          <a:lstStyle/>
          <a:p>
            <a:pPr lvl="0" algn="l">
              <a:lnSpc>
                <a:spcPct val="100000"/>
              </a:lnSpc>
              <a:spcBef>
                <a:spcPts val="0"/>
              </a:spcBef>
            </a:pPr>
            <a:r>
              <a:rPr lang="ja-JP" altLang="en-US" sz="2800" dirty="0">
                <a:solidFill>
                  <a:prstClr val="black"/>
                </a:solidFill>
                <a:latin typeface="メイリオ" panose="020B0604030504040204" pitchFamily="50" charset="-128"/>
                <a:ea typeface="メイリオ" panose="020B0604030504040204" pitchFamily="50" charset="-128"/>
              </a:rPr>
              <a:t>針刺し・切創</a:t>
            </a:r>
            <a:endParaRPr lang="en-US" altLang="ja-JP" sz="2800" dirty="0">
              <a:solidFill>
                <a:prstClr val="black"/>
              </a:solidFill>
              <a:latin typeface="メイリオ" panose="020B0604030504040204" pitchFamily="50" charset="-128"/>
              <a:ea typeface="メイリオ" panose="020B0604030504040204" pitchFamily="50" charset="-128"/>
            </a:endParaRPr>
          </a:p>
          <a:p>
            <a:pPr lvl="0" algn="l">
              <a:lnSpc>
                <a:spcPct val="100000"/>
              </a:lnSpc>
              <a:spcBef>
                <a:spcPts val="0"/>
              </a:spcBef>
            </a:pPr>
            <a:endParaRPr lang="en-US" altLang="ja-JP" sz="2800" dirty="0">
              <a:solidFill>
                <a:prstClr val="black"/>
              </a:solidFill>
              <a:latin typeface="メイリオ" panose="020B0604030504040204" pitchFamily="50" charset="-128"/>
              <a:ea typeface="メイリオ" panose="020B0604030504040204" pitchFamily="50" charset="-128"/>
            </a:endParaRPr>
          </a:p>
          <a:p>
            <a:pPr algn="l">
              <a:lnSpc>
                <a:spcPct val="100000"/>
              </a:lnSpc>
              <a:spcBef>
                <a:spcPts val="0"/>
              </a:spcBef>
            </a:pPr>
            <a:r>
              <a:rPr lang="ja-JP" altLang="en-US" sz="2800" dirty="0">
                <a:solidFill>
                  <a:prstClr val="black"/>
                </a:solidFill>
                <a:latin typeface="メイリオ" panose="020B0604030504040204" pitchFamily="50" charset="-128"/>
                <a:ea typeface="メイリオ" panose="020B0604030504040204" pitchFamily="50" charset="-128"/>
              </a:rPr>
              <a:t>粘膜・傷のある皮膚への曝露</a:t>
            </a:r>
            <a:endParaRPr lang="en-US" altLang="ja-JP" sz="2800" dirty="0">
              <a:solidFill>
                <a:prstClr val="black"/>
              </a:solidFill>
              <a:latin typeface="メイリオ" panose="020B0604030504040204" pitchFamily="50" charset="-128"/>
              <a:ea typeface="メイリオ" panose="020B0604030504040204" pitchFamily="50" charset="-128"/>
            </a:endParaRPr>
          </a:p>
          <a:p>
            <a:pPr lvl="0" algn="l">
              <a:lnSpc>
                <a:spcPct val="100000"/>
              </a:lnSpc>
              <a:spcBef>
                <a:spcPts val="0"/>
              </a:spcBef>
            </a:pPr>
            <a:endParaRPr lang="en-US" altLang="ja-JP" sz="2800" dirty="0">
              <a:solidFill>
                <a:prstClr val="black"/>
              </a:solidFill>
              <a:latin typeface="メイリオ" panose="020B0604030504040204" pitchFamily="50" charset="-128"/>
              <a:ea typeface="メイリオ" panose="020B0604030504040204" pitchFamily="50" charset="-128"/>
            </a:endParaRPr>
          </a:p>
          <a:p>
            <a:pPr algn="l">
              <a:lnSpc>
                <a:spcPct val="100000"/>
              </a:lnSpc>
              <a:spcBef>
                <a:spcPts val="0"/>
              </a:spcBef>
            </a:pPr>
            <a:r>
              <a:rPr lang="ja-JP" altLang="en-US" sz="2800" dirty="0">
                <a:solidFill>
                  <a:prstClr val="black"/>
                </a:solidFill>
                <a:latin typeface="メイリオ" panose="020B0604030504040204" pitchFamily="50" charset="-128"/>
                <a:ea typeface="メイリオ" panose="020B0604030504040204" pitchFamily="50" charset="-128"/>
              </a:rPr>
              <a:t>噛みつき　　　　　　</a:t>
            </a:r>
            <a:endParaRPr lang="en-US" altLang="ja-JP" sz="2800" dirty="0">
              <a:solidFill>
                <a:prstClr val="black"/>
              </a:solidFill>
              <a:latin typeface="メイリオ" panose="020B0604030504040204" pitchFamily="50" charset="-128"/>
              <a:ea typeface="メイリオ" panose="020B0604030504040204" pitchFamily="50" charset="-128"/>
            </a:endParaRPr>
          </a:p>
          <a:p>
            <a:pPr algn="l">
              <a:lnSpc>
                <a:spcPct val="100000"/>
              </a:lnSpc>
              <a:spcBef>
                <a:spcPts val="0"/>
              </a:spcBef>
            </a:pPr>
            <a:endParaRPr lang="en-US" altLang="ja-JP" sz="2800" dirty="0">
              <a:solidFill>
                <a:prstClr val="black"/>
              </a:solidFill>
              <a:latin typeface="メイリオ" panose="020B0604030504040204" pitchFamily="50" charset="-128"/>
              <a:ea typeface="メイリオ" panose="020B0604030504040204" pitchFamily="50" charset="-128"/>
            </a:endParaRPr>
          </a:p>
          <a:p>
            <a:pPr algn="l">
              <a:lnSpc>
                <a:spcPct val="100000"/>
              </a:lnSpc>
              <a:spcBef>
                <a:spcPts val="0"/>
              </a:spcBef>
            </a:pPr>
            <a:r>
              <a:rPr lang="ja-JP" altLang="en-US" sz="2800" dirty="0">
                <a:solidFill>
                  <a:prstClr val="black"/>
                </a:solidFill>
                <a:latin typeface="メイリオ" panose="020B0604030504040204" pitchFamily="50" charset="-128"/>
                <a:ea typeface="メイリオ" panose="020B0604030504040204" pitchFamily="50" charset="-128"/>
              </a:rPr>
              <a:t>引っ掻き</a:t>
            </a:r>
            <a:endParaRPr lang="en-US" altLang="ja-JP" sz="2800" dirty="0">
              <a:solidFill>
                <a:prstClr val="black"/>
              </a:solidFill>
              <a:latin typeface="メイリオ" panose="020B0604030504040204" pitchFamily="50" charset="-128"/>
              <a:ea typeface="メイリオ" panose="020B0604030504040204" pitchFamily="50" charset="-128"/>
            </a:endParaRPr>
          </a:p>
          <a:p>
            <a:pPr lvl="0" algn="l">
              <a:lnSpc>
                <a:spcPct val="100000"/>
              </a:lnSpc>
              <a:spcBef>
                <a:spcPts val="0"/>
              </a:spcBef>
            </a:pPr>
            <a:endParaRPr lang="en-US" altLang="ja-JP" sz="2800" dirty="0">
              <a:solidFill>
                <a:prstClr val="black"/>
              </a:solidFill>
              <a:latin typeface="メイリオ" panose="020B0604030504040204" pitchFamily="50" charset="-128"/>
              <a:ea typeface="メイリオ" panose="020B0604030504040204" pitchFamily="50" charset="-128"/>
            </a:endParaRPr>
          </a:p>
          <a:p>
            <a:pPr lvl="0" algn="l">
              <a:lnSpc>
                <a:spcPct val="100000"/>
              </a:lnSpc>
              <a:spcBef>
                <a:spcPts val="0"/>
              </a:spcBef>
            </a:pPr>
            <a:endParaRPr lang="en-US" altLang="ja-JP" sz="2800" dirty="0">
              <a:solidFill>
                <a:prstClr val="black"/>
              </a:solidFill>
              <a:latin typeface="メイリオ" panose="020B0604030504040204" pitchFamily="50" charset="-128"/>
              <a:ea typeface="メイリオ" panose="020B0604030504040204" pitchFamily="50" charset="-128"/>
            </a:endParaRPr>
          </a:p>
          <a:p>
            <a:pPr algn="l">
              <a:lnSpc>
                <a:spcPct val="100000"/>
              </a:lnSpc>
              <a:spcBef>
                <a:spcPts val="0"/>
              </a:spcBef>
            </a:pPr>
            <a:endParaRPr lang="en-US" altLang="ja-JP" sz="2800" dirty="0">
              <a:solidFill>
                <a:prstClr val="black"/>
              </a:solidFill>
              <a:latin typeface="メイリオ" panose="020B0604030504040204" pitchFamily="50" charset="-128"/>
              <a:ea typeface="メイリオ" panose="020B0604030504040204" pitchFamily="50" charset="-128"/>
            </a:endParaRPr>
          </a:p>
          <a:p>
            <a:pPr algn="l">
              <a:lnSpc>
                <a:spcPct val="100000"/>
              </a:lnSpc>
              <a:spcBef>
                <a:spcPts val="0"/>
              </a:spcBef>
            </a:pPr>
            <a:endParaRPr lang="en-US" altLang="ja-JP" sz="2800" dirty="0">
              <a:solidFill>
                <a:prstClr val="black"/>
              </a:solidFill>
              <a:latin typeface="メイリオ" panose="020B0604030504040204" pitchFamily="50" charset="-128"/>
              <a:ea typeface="メイリオ" panose="020B0604030504040204" pitchFamily="50" charset="-128"/>
            </a:endParaRPr>
          </a:p>
          <a:p>
            <a:pPr lvl="0" algn="l">
              <a:lnSpc>
                <a:spcPct val="100000"/>
              </a:lnSpc>
              <a:spcBef>
                <a:spcPts val="0"/>
              </a:spcBef>
            </a:pPr>
            <a:endParaRPr lang="ja-JP" altLang="en-US" sz="2800" b="1" u="sng" dirty="0">
              <a:solidFill>
                <a:srgbClr val="FF0000"/>
              </a:solidFill>
              <a:latin typeface="メイリオ" panose="020B0604030504040204" pitchFamily="50" charset="-128"/>
              <a:ea typeface="メイリオ" panose="020B0604030504040204" pitchFamily="50" charset="-128"/>
            </a:endParaRPr>
          </a:p>
          <a:p>
            <a:pPr algn="l"/>
            <a:endParaRPr kumimoji="1" lang="en-US" altLang="ja-JP" sz="2800" dirty="0">
              <a:latin typeface="メイリオ" panose="020B0604030504040204" pitchFamily="50" charset="-128"/>
              <a:ea typeface="メイリオ" panose="020B0604030504040204" pitchFamily="50" charset="-128"/>
            </a:endParaRPr>
          </a:p>
        </p:txBody>
      </p:sp>
      <p:sp>
        <p:nvSpPr>
          <p:cNvPr id="12" name="タイトル 1">
            <a:extLst>
              <a:ext uri="{FF2B5EF4-FFF2-40B4-BE49-F238E27FC236}">
                <a16:creationId xmlns:a16="http://schemas.microsoft.com/office/drawing/2014/main" id="{217CFADF-E6C3-4F89-B3C1-DE1E1C759E22}"/>
              </a:ext>
            </a:extLst>
          </p:cNvPr>
          <p:cNvSpPr txBox="1">
            <a:spLocks/>
          </p:cNvSpPr>
          <p:nvPr/>
        </p:nvSpPr>
        <p:spPr>
          <a:xfrm>
            <a:off x="838200" y="272739"/>
            <a:ext cx="10515600" cy="1325563"/>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4000" dirty="0">
                <a:latin typeface="メイリオ" panose="020B0604030504040204" pitchFamily="50" charset="-128"/>
                <a:ea typeface="メイリオ" panose="020B0604030504040204" pitchFamily="50" charset="-128"/>
              </a:rPr>
              <a:t>血液・体液曝露事故</a:t>
            </a:r>
          </a:p>
        </p:txBody>
      </p:sp>
      <p:pic>
        <p:nvPicPr>
          <p:cNvPr id="7" name="図 6">
            <a:extLst>
              <a:ext uri="{FF2B5EF4-FFF2-40B4-BE49-F238E27FC236}">
                <a16:creationId xmlns:a16="http://schemas.microsoft.com/office/drawing/2014/main" id="{A671540D-9A07-4332-9CB6-8A687E85E7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58427" y="1982086"/>
            <a:ext cx="2862963" cy="2862963"/>
          </a:xfrm>
          <a:prstGeom prst="rect">
            <a:avLst/>
          </a:prstGeom>
        </p:spPr>
      </p:pic>
    </p:spTree>
    <p:extLst>
      <p:ext uri="{BB962C8B-B14F-4D97-AF65-F5344CB8AC3E}">
        <p14:creationId xmlns:p14="http://schemas.microsoft.com/office/powerpoint/2010/main" val="3699142685"/>
      </p:ext>
    </p:extLst>
  </p:cSld>
  <p:clrMapOvr>
    <a:masterClrMapping/>
  </p:clrMapOvr>
  <mc:AlternateContent xmlns:mc="http://schemas.openxmlformats.org/markup-compatibility/2006" xmlns:p14="http://schemas.microsoft.com/office/powerpoint/2010/main">
    <mc:Choice Requires="p14">
      <p:transition spd="slow" p14:dur="2000" advTm="11904"/>
    </mc:Choice>
    <mc:Fallback xmlns="">
      <p:transition spd="slow" advTm="11904"/>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F832DF9D-F957-4872-8BCA-8B8317364E3A}"/>
              </a:ext>
            </a:extLst>
          </p:cNvPr>
          <p:cNvSpPr txBox="1">
            <a:spLocks/>
          </p:cNvSpPr>
          <p:nvPr/>
        </p:nvSpPr>
        <p:spPr>
          <a:xfrm>
            <a:off x="838200" y="245845"/>
            <a:ext cx="10515600" cy="1325563"/>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4000" dirty="0">
                <a:latin typeface="メイリオ" panose="020B0604030504040204" pitchFamily="50" charset="-128"/>
                <a:ea typeface="メイリオ" panose="020B0604030504040204" pitchFamily="50" charset="-128"/>
              </a:rPr>
              <a:t>血液・体液曝露による感染事例</a:t>
            </a:r>
          </a:p>
        </p:txBody>
      </p:sp>
      <p:sp>
        <p:nvSpPr>
          <p:cNvPr id="6" name="テキスト ボックス 5">
            <a:extLst>
              <a:ext uri="{FF2B5EF4-FFF2-40B4-BE49-F238E27FC236}">
                <a16:creationId xmlns:a16="http://schemas.microsoft.com/office/drawing/2014/main" id="{67DAFDCB-2353-6FCE-875F-0541D502110D}"/>
              </a:ext>
            </a:extLst>
          </p:cNvPr>
          <p:cNvSpPr txBox="1"/>
          <p:nvPr/>
        </p:nvSpPr>
        <p:spPr>
          <a:xfrm>
            <a:off x="838200" y="1961945"/>
            <a:ext cx="10699376" cy="1304203"/>
          </a:xfrm>
          <a:prstGeom prst="rect">
            <a:avLst/>
          </a:prstGeom>
          <a:noFill/>
        </p:spPr>
        <p:txBody>
          <a:bodyPr wrap="square">
            <a:spAutoFit/>
          </a:bodyPr>
          <a:lstStyle/>
          <a:p>
            <a:pPr>
              <a:lnSpc>
                <a:spcPct val="150000"/>
              </a:lnSpc>
            </a:pPr>
            <a:r>
              <a:rPr lang="ja-JP" altLang="en-US" dirty="0">
                <a:latin typeface="メイリオ" panose="020B0604030504040204" pitchFamily="50" charset="-128"/>
                <a:ea typeface="メイリオ" panose="020B0604030504040204" pitchFamily="50" charset="-128"/>
              </a:rPr>
              <a:t>病院の看護助手Ｘが主任看護師Ａの指示によりベッドの上で激しく暴れる患者の体を押さえつける抑制作業に従事していたところ、患者に腕を噛まれてＣ型肝炎に罹患し後遺障害が残った場合に、病院Ｙに対して安全配慮義務違反による損害賠償を請求した事案</a:t>
            </a:r>
          </a:p>
        </p:txBody>
      </p:sp>
      <p:sp>
        <p:nvSpPr>
          <p:cNvPr id="12" name="テキスト ボックス 11">
            <a:extLst>
              <a:ext uri="{FF2B5EF4-FFF2-40B4-BE49-F238E27FC236}">
                <a16:creationId xmlns:a16="http://schemas.microsoft.com/office/drawing/2014/main" id="{726820AF-1EFC-0900-49E0-2783A9A54953}"/>
              </a:ext>
            </a:extLst>
          </p:cNvPr>
          <p:cNvSpPr txBox="1"/>
          <p:nvPr/>
        </p:nvSpPr>
        <p:spPr>
          <a:xfrm>
            <a:off x="2501153" y="3236755"/>
            <a:ext cx="9265024" cy="523220"/>
          </a:xfrm>
          <a:prstGeom prst="rect">
            <a:avLst/>
          </a:prstGeom>
          <a:noFill/>
        </p:spPr>
        <p:txBody>
          <a:bodyPr wrap="square">
            <a:spAutoFit/>
          </a:bodyPr>
          <a:lstStyle/>
          <a:p>
            <a:pPr algn="just"/>
            <a:r>
              <a:rPr lang="ja-JP" altLang="en-US" sz="1400" dirty="0">
                <a:latin typeface="メイリオ" panose="020B0604030504040204" pitchFamily="50" charset="-128"/>
                <a:ea typeface="メイリオ" panose="020B0604030504040204" pitchFamily="50" charset="-128"/>
                <a:hlinkClick r:id="rId3">
                  <a:extLst>
                    <a:ext uri="{A12FA001-AC4F-418D-AE19-62706E023703}">
                      <ahyp:hlinkClr xmlns:ahyp="http://schemas.microsoft.com/office/drawing/2018/hyperlinkcolor" val="tx"/>
                    </a:ext>
                  </a:extLst>
                </a:hlinkClick>
              </a:rPr>
              <a:t>第５回職場のパワーハラスメント対策に関する検討会 説明資料案 </a:t>
            </a:r>
            <a:r>
              <a:rPr lang="en-US" altLang="ja-JP" sz="1400" dirty="0">
                <a:latin typeface="メイリオ" panose="020B0604030504040204" pitchFamily="50" charset="-128"/>
                <a:ea typeface="メイリオ" panose="020B0604030504040204" pitchFamily="50" charset="-128"/>
                <a:hlinkClick r:id="rId3">
                  <a:extLst>
                    <a:ext uri="{A12FA001-AC4F-418D-AE19-62706E023703}">
                      <ahyp:hlinkClr xmlns:ahyp="http://schemas.microsoft.com/office/drawing/2018/hyperlinkcolor" val="tx"/>
                    </a:ext>
                  </a:extLst>
                </a:hlinkClick>
              </a:rPr>
              <a:t>(mhlw.go.jp)</a:t>
            </a:r>
            <a:r>
              <a:rPr lang="ja-JP" altLang="en-US" sz="1400" dirty="0">
                <a:latin typeface="メイリオ" panose="020B0604030504040204" pitchFamily="50" charset="-128"/>
                <a:ea typeface="メイリオ" panose="020B0604030504040204" pitchFamily="50" charset="-128"/>
              </a:rPr>
              <a:t>より抜粋</a:t>
            </a:r>
            <a:endParaRPr lang="en-US" altLang="ja-JP" sz="1400" dirty="0">
              <a:latin typeface="メイリオ" panose="020B0604030504040204" pitchFamily="50" charset="-128"/>
              <a:ea typeface="メイリオ" panose="020B0604030504040204" pitchFamily="50" charset="-128"/>
            </a:endParaRPr>
          </a:p>
          <a:p>
            <a:pPr algn="just"/>
            <a:r>
              <a:rPr lang="en-US" altLang="ja-JP" sz="1400" kern="100" dirty="0">
                <a:latin typeface="メイリオ" panose="020B0604030504040204" pitchFamily="50" charset="-128"/>
                <a:ea typeface="メイリオ" panose="020B0604030504040204" pitchFamily="50" charset="-128"/>
                <a:cs typeface="Times New Roman" panose="02020603050405020304" pitchFamily="18" charset="0"/>
              </a:rPr>
              <a:t>https://www.mhlw.go.jp/file/05-Shingikai-11201000-Roudoukijunkyoku-Soumuka/0000181539.pdf</a:t>
            </a:r>
            <a:endParaRPr lang="ja-JP" alt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3" name="テキスト ボックス 12">
            <a:extLst>
              <a:ext uri="{FF2B5EF4-FFF2-40B4-BE49-F238E27FC236}">
                <a16:creationId xmlns:a16="http://schemas.microsoft.com/office/drawing/2014/main" id="{43084C4D-CF3F-4948-7D70-16CE42E8FCB7}"/>
              </a:ext>
            </a:extLst>
          </p:cNvPr>
          <p:cNvSpPr txBox="1"/>
          <p:nvPr/>
        </p:nvSpPr>
        <p:spPr>
          <a:xfrm>
            <a:off x="838200" y="1449113"/>
            <a:ext cx="5924550" cy="523220"/>
          </a:xfrm>
          <a:prstGeom prst="rect">
            <a:avLst/>
          </a:prstGeom>
          <a:noFill/>
        </p:spPr>
        <p:txBody>
          <a:bodyPr wrap="square" rtlCol="0">
            <a:spAutoFit/>
          </a:bodyPr>
          <a:lstStyle/>
          <a:p>
            <a:r>
              <a:rPr kumimoji="1" lang="ja-JP" altLang="en-US" sz="2800" dirty="0">
                <a:solidFill>
                  <a:srgbClr val="FF0000"/>
                </a:solidFill>
                <a:latin typeface="メイリオ" panose="020B0604030504040204" pitchFamily="50" charset="-128"/>
                <a:ea typeface="メイリオ" panose="020B0604030504040204" pitchFamily="50" charset="-128"/>
              </a:rPr>
              <a:t>噛みつかれて</a:t>
            </a:r>
            <a:r>
              <a:rPr kumimoji="1" lang="en-US" altLang="ja-JP" sz="2800" dirty="0">
                <a:solidFill>
                  <a:srgbClr val="FF0000"/>
                </a:solidFill>
                <a:latin typeface="メイリオ" panose="020B0604030504040204" pitchFamily="50" charset="-128"/>
                <a:ea typeface="メイリオ" panose="020B0604030504040204" pitchFamily="50" charset="-128"/>
              </a:rPr>
              <a:t>C</a:t>
            </a:r>
            <a:r>
              <a:rPr kumimoji="1" lang="ja-JP" altLang="en-US" sz="2800" dirty="0">
                <a:solidFill>
                  <a:srgbClr val="FF0000"/>
                </a:solidFill>
                <a:latin typeface="メイリオ" panose="020B0604030504040204" pitchFamily="50" charset="-128"/>
                <a:ea typeface="メイリオ" panose="020B0604030504040204" pitchFamily="50" charset="-128"/>
              </a:rPr>
              <a:t>型肝炎に罹患</a:t>
            </a:r>
          </a:p>
        </p:txBody>
      </p:sp>
      <p:sp>
        <p:nvSpPr>
          <p:cNvPr id="2" name="正方形/長方形 1">
            <a:extLst>
              <a:ext uri="{FF2B5EF4-FFF2-40B4-BE49-F238E27FC236}">
                <a16:creationId xmlns:a16="http://schemas.microsoft.com/office/drawing/2014/main" id="{42403EB1-6B09-45EE-9538-39E14A5C0D4D}"/>
              </a:ext>
            </a:extLst>
          </p:cNvPr>
          <p:cNvSpPr/>
          <p:nvPr/>
        </p:nvSpPr>
        <p:spPr>
          <a:xfrm>
            <a:off x="2501153" y="5797998"/>
            <a:ext cx="9390530" cy="738664"/>
          </a:xfrm>
          <a:prstGeom prst="rect">
            <a:avLst/>
          </a:prstGeom>
        </p:spPr>
        <p:txBody>
          <a:bodyPr wrap="square">
            <a:spAutoFit/>
          </a:bodyPr>
          <a:lstStyle/>
          <a:p>
            <a:r>
              <a:rPr lang="ja-JP" altLang="en-US" sz="1400" dirty="0">
                <a:latin typeface="メイリオ" panose="020B0604030504040204" pitchFamily="50" charset="-128"/>
                <a:ea typeface="メイリオ" panose="020B0604030504040204" pitchFamily="50" charset="-128"/>
                <a:hlinkClick r:id="rId4">
                  <a:extLst>
                    <a:ext uri="{A12FA001-AC4F-418D-AE19-62706E023703}">
                      <ahyp:hlinkClr xmlns:ahyp="http://schemas.microsoft.com/office/drawing/2018/hyperlinkcolor" val="tx"/>
                    </a:ext>
                  </a:extLst>
                </a:hlinkClick>
              </a:rPr>
              <a:t>・使用済み医療器具由来のＨＩＶ等の感染予防について（依頼）</a:t>
            </a:r>
            <a:r>
              <a:rPr lang="en-US" altLang="ja-JP" sz="1400" dirty="0">
                <a:latin typeface="メイリオ" panose="020B0604030504040204" pitchFamily="50" charset="-128"/>
                <a:ea typeface="メイリオ" panose="020B0604030504040204" pitchFamily="50" charset="-128"/>
                <a:hlinkClick r:id="rId4">
                  <a:extLst>
                    <a:ext uri="{A12FA001-AC4F-418D-AE19-62706E023703}">
                      <ahyp:hlinkClr xmlns:ahyp="http://schemas.microsoft.com/office/drawing/2018/hyperlinkcolor" val="tx"/>
                    </a:ext>
                  </a:extLst>
                </a:hlinkClick>
              </a:rPr>
              <a:t>(◆</a:t>
            </a:r>
            <a:r>
              <a:rPr lang="ja-JP" altLang="en-US" sz="1400" dirty="0">
                <a:latin typeface="メイリオ" panose="020B0604030504040204" pitchFamily="50" charset="-128"/>
                <a:ea typeface="メイリオ" panose="020B0604030504040204" pitchFamily="50" charset="-128"/>
                <a:hlinkClick r:id="rId4">
                  <a:extLst>
                    <a:ext uri="{A12FA001-AC4F-418D-AE19-62706E023703}">
                      <ahyp:hlinkClr xmlns:ahyp="http://schemas.microsoft.com/office/drawing/2018/hyperlinkcolor" val="tx"/>
                    </a:ext>
                  </a:extLst>
                </a:hlinkClick>
              </a:rPr>
              <a:t>平成</a:t>
            </a:r>
            <a:r>
              <a:rPr lang="en-US" altLang="ja-JP" sz="1400" dirty="0">
                <a:latin typeface="メイリオ" panose="020B0604030504040204" pitchFamily="50" charset="-128"/>
                <a:ea typeface="メイリオ" panose="020B0604030504040204" pitchFamily="50" charset="-128"/>
                <a:hlinkClick r:id="rId4">
                  <a:extLst>
                    <a:ext uri="{A12FA001-AC4F-418D-AE19-62706E023703}">
                      <ahyp:hlinkClr xmlns:ahyp="http://schemas.microsoft.com/office/drawing/2018/hyperlinkcolor" val="tx"/>
                    </a:ext>
                  </a:extLst>
                </a:hlinkClick>
              </a:rPr>
              <a:t>13</a:t>
            </a:r>
            <a:r>
              <a:rPr lang="ja-JP" altLang="en-US" sz="1400" dirty="0">
                <a:latin typeface="メイリオ" panose="020B0604030504040204" pitchFamily="50" charset="-128"/>
                <a:ea typeface="メイリオ" panose="020B0604030504040204" pitchFamily="50" charset="-128"/>
                <a:hlinkClick r:id="rId4">
                  <a:extLst>
                    <a:ext uri="{A12FA001-AC4F-418D-AE19-62706E023703}">
                      <ahyp:hlinkClr xmlns:ahyp="http://schemas.microsoft.com/office/drawing/2018/hyperlinkcolor" val="tx"/>
                    </a:ext>
                  </a:extLst>
                </a:hlinkClick>
              </a:rPr>
              <a:t>年</a:t>
            </a:r>
            <a:r>
              <a:rPr lang="en-US" altLang="ja-JP" sz="1400" dirty="0">
                <a:latin typeface="メイリオ" panose="020B0604030504040204" pitchFamily="50" charset="-128"/>
                <a:ea typeface="メイリオ" panose="020B0604030504040204" pitchFamily="50" charset="-128"/>
                <a:hlinkClick r:id="rId4">
                  <a:extLst>
                    <a:ext uri="{A12FA001-AC4F-418D-AE19-62706E023703}">
                      <ahyp:hlinkClr xmlns:ahyp="http://schemas.microsoft.com/office/drawing/2018/hyperlinkcolor" val="tx"/>
                    </a:ext>
                  </a:extLst>
                </a:hlinkClick>
              </a:rPr>
              <a:t>09</a:t>
            </a:r>
            <a:r>
              <a:rPr lang="ja-JP" altLang="en-US" sz="1400" dirty="0">
                <a:latin typeface="メイリオ" panose="020B0604030504040204" pitchFamily="50" charset="-128"/>
                <a:ea typeface="メイリオ" panose="020B0604030504040204" pitchFamily="50" charset="-128"/>
                <a:hlinkClick r:id="rId4">
                  <a:extLst>
                    <a:ext uri="{A12FA001-AC4F-418D-AE19-62706E023703}">
                      <ahyp:hlinkClr xmlns:ahyp="http://schemas.microsoft.com/office/drawing/2018/hyperlinkcolor" val="tx"/>
                    </a:ext>
                  </a:extLst>
                </a:hlinkClick>
              </a:rPr>
              <a:t>月</a:t>
            </a:r>
            <a:r>
              <a:rPr lang="en-US" altLang="ja-JP" sz="1400" dirty="0">
                <a:latin typeface="メイリオ" panose="020B0604030504040204" pitchFamily="50" charset="-128"/>
                <a:ea typeface="メイリオ" panose="020B0604030504040204" pitchFamily="50" charset="-128"/>
                <a:hlinkClick r:id="rId4">
                  <a:extLst>
                    <a:ext uri="{A12FA001-AC4F-418D-AE19-62706E023703}">
                      <ahyp:hlinkClr xmlns:ahyp="http://schemas.microsoft.com/office/drawing/2018/hyperlinkcolor" val="tx"/>
                    </a:ext>
                  </a:extLst>
                </a:hlinkClick>
              </a:rPr>
              <a:t>27</a:t>
            </a:r>
            <a:r>
              <a:rPr lang="ja-JP" altLang="en-US" sz="1400" dirty="0">
                <a:latin typeface="メイリオ" panose="020B0604030504040204" pitchFamily="50" charset="-128"/>
                <a:ea typeface="メイリオ" panose="020B0604030504040204" pitchFamily="50" charset="-128"/>
                <a:hlinkClick r:id="rId4">
                  <a:extLst>
                    <a:ext uri="{A12FA001-AC4F-418D-AE19-62706E023703}">
                      <ahyp:hlinkClr xmlns:ahyp="http://schemas.microsoft.com/office/drawing/2018/hyperlinkcolor" val="tx"/>
                    </a:ext>
                  </a:extLst>
                </a:hlinkClick>
              </a:rPr>
              <a:t>日医薬安発第</a:t>
            </a:r>
            <a:r>
              <a:rPr lang="en-US" altLang="ja-JP" sz="1400" dirty="0">
                <a:latin typeface="メイリオ" panose="020B0604030504040204" pitchFamily="50" charset="-128"/>
                <a:ea typeface="メイリオ" panose="020B0604030504040204" pitchFamily="50" charset="-128"/>
                <a:hlinkClick r:id="rId4">
                  <a:extLst>
                    <a:ext uri="{A12FA001-AC4F-418D-AE19-62706E023703}">
                      <ahyp:hlinkClr xmlns:ahyp="http://schemas.microsoft.com/office/drawing/2018/hyperlinkcolor" val="tx"/>
                    </a:ext>
                  </a:extLst>
                </a:hlinkClick>
              </a:rPr>
              <a:t>139</a:t>
            </a:r>
            <a:r>
              <a:rPr lang="ja-JP" altLang="en-US" sz="1400" dirty="0">
                <a:latin typeface="メイリオ" panose="020B0604030504040204" pitchFamily="50" charset="-128"/>
                <a:ea typeface="メイリオ" panose="020B0604030504040204" pitchFamily="50" charset="-128"/>
                <a:hlinkClick r:id="rId4">
                  <a:extLst>
                    <a:ext uri="{A12FA001-AC4F-418D-AE19-62706E023703}">
                      <ahyp:hlinkClr xmlns:ahyp="http://schemas.microsoft.com/office/drawing/2018/hyperlinkcolor" val="tx"/>
                    </a:ext>
                  </a:extLst>
                </a:hlinkClick>
              </a:rPr>
              <a:t>号健感発第</a:t>
            </a:r>
            <a:r>
              <a:rPr lang="en-US" altLang="ja-JP" sz="1400" dirty="0">
                <a:latin typeface="メイリオ" panose="020B0604030504040204" pitchFamily="50" charset="-128"/>
                <a:ea typeface="メイリオ" panose="020B0604030504040204" pitchFamily="50" charset="-128"/>
                <a:hlinkClick r:id="rId4">
                  <a:extLst>
                    <a:ext uri="{A12FA001-AC4F-418D-AE19-62706E023703}">
                      <ahyp:hlinkClr xmlns:ahyp="http://schemas.microsoft.com/office/drawing/2018/hyperlinkcolor" val="tx"/>
                    </a:ext>
                  </a:extLst>
                </a:hlinkClick>
              </a:rPr>
              <a:t>52</a:t>
            </a:r>
            <a:r>
              <a:rPr lang="ja-JP" altLang="en-US" sz="1400" dirty="0">
                <a:latin typeface="メイリオ" panose="020B0604030504040204" pitchFamily="50" charset="-128"/>
                <a:ea typeface="メイリオ" panose="020B0604030504040204" pitchFamily="50" charset="-128"/>
                <a:hlinkClick r:id="rId4">
                  <a:extLst>
                    <a:ext uri="{A12FA001-AC4F-418D-AE19-62706E023703}">
                      <ahyp:hlinkClr xmlns:ahyp="http://schemas.microsoft.com/office/drawing/2018/hyperlinkcolor" val="tx"/>
                    </a:ext>
                  </a:extLst>
                </a:hlinkClick>
              </a:rPr>
              <a:t>号健疾発第</a:t>
            </a:r>
            <a:r>
              <a:rPr lang="en-US" altLang="ja-JP" sz="1400" dirty="0">
                <a:latin typeface="メイリオ" panose="020B0604030504040204" pitchFamily="50" charset="-128"/>
                <a:ea typeface="メイリオ" panose="020B0604030504040204" pitchFamily="50" charset="-128"/>
                <a:hlinkClick r:id="rId4">
                  <a:extLst>
                    <a:ext uri="{A12FA001-AC4F-418D-AE19-62706E023703}">
                      <ahyp:hlinkClr xmlns:ahyp="http://schemas.microsoft.com/office/drawing/2018/hyperlinkcolor" val="tx"/>
                    </a:ext>
                  </a:extLst>
                </a:hlinkClick>
              </a:rPr>
              <a:t>70</a:t>
            </a:r>
            <a:r>
              <a:rPr lang="ja-JP" altLang="en-US" sz="1400" dirty="0">
                <a:latin typeface="メイリオ" panose="020B0604030504040204" pitchFamily="50" charset="-128"/>
                <a:ea typeface="メイリオ" panose="020B0604030504040204" pitchFamily="50" charset="-128"/>
                <a:hlinkClick r:id="rId4">
                  <a:extLst>
                    <a:ext uri="{A12FA001-AC4F-418D-AE19-62706E023703}">
                      <ahyp:hlinkClr xmlns:ahyp="http://schemas.microsoft.com/office/drawing/2018/hyperlinkcolor" val="tx"/>
                    </a:ext>
                  </a:extLst>
                </a:hlinkClick>
              </a:rPr>
              <a:t>号</a:t>
            </a:r>
            <a:r>
              <a:rPr lang="en-US" altLang="ja-JP" sz="1400" dirty="0">
                <a:latin typeface="メイリオ" panose="020B0604030504040204" pitchFamily="50" charset="-128"/>
                <a:ea typeface="メイリオ" panose="020B0604030504040204" pitchFamily="50" charset="-128"/>
                <a:hlinkClick r:id="rId4">
                  <a:extLst>
                    <a:ext uri="{A12FA001-AC4F-418D-AE19-62706E023703}">
                      <ahyp:hlinkClr xmlns:ahyp="http://schemas.microsoft.com/office/drawing/2018/hyperlinkcolor" val="tx"/>
                    </a:ext>
                  </a:extLst>
                </a:hlinkClick>
              </a:rPr>
              <a:t>) (mhlw.go.jp)</a:t>
            </a:r>
            <a:r>
              <a:rPr lang="ja-JP" altLang="en-US" sz="1400" dirty="0">
                <a:latin typeface="メイリオ" panose="020B0604030504040204" pitchFamily="50" charset="-128"/>
                <a:ea typeface="メイリオ" panose="020B0604030504040204" pitchFamily="50" charset="-128"/>
              </a:rPr>
              <a:t>より抜粋</a:t>
            </a:r>
            <a:r>
              <a:rPr lang="en-US" altLang="ja-JP" sz="1400" dirty="0">
                <a:latin typeface="メイリオ" panose="020B0604030504040204" pitchFamily="50" charset="-128"/>
                <a:ea typeface="メイリオ" panose="020B0604030504040204" pitchFamily="50" charset="-128"/>
              </a:rPr>
              <a:t>https://www.mhlw.go.jp/web/t_doc?dataId=00ta5072&amp;dataType=1&amp;pageNo=1</a:t>
            </a:r>
            <a:endParaRPr lang="ja-JP" altLang="en-US" sz="1400"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9865CF7B-3558-47A8-B195-E5D6A4427A77}"/>
              </a:ext>
            </a:extLst>
          </p:cNvPr>
          <p:cNvSpPr txBox="1"/>
          <p:nvPr/>
        </p:nvSpPr>
        <p:spPr>
          <a:xfrm>
            <a:off x="838200" y="4549036"/>
            <a:ext cx="10515600" cy="1304203"/>
          </a:xfrm>
          <a:prstGeom prst="rect">
            <a:avLst/>
          </a:prstGeom>
          <a:noFill/>
        </p:spPr>
        <p:txBody>
          <a:bodyPr wrap="square">
            <a:spAutoFit/>
          </a:bodyPr>
          <a:lstStyle/>
          <a:p>
            <a:pPr>
              <a:lnSpc>
                <a:spcPct val="150000"/>
              </a:lnSpc>
            </a:pPr>
            <a:r>
              <a:rPr lang="ja-JP" altLang="en-US" dirty="0">
                <a:latin typeface="メイリオ" panose="020B0604030504040204" pitchFamily="50" charset="-128"/>
                <a:ea typeface="メイリオ" panose="020B0604030504040204" pitchFamily="50" charset="-128"/>
              </a:rPr>
              <a:t>医療機関内の清掃業従事中に、使用済み医療器具による針刺しを頻繁に起こしていた</a:t>
            </a:r>
            <a:r>
              <a:rPr lang="en-US" altLang="ja-JP" dirty="0">
                <a:latin typeface="メイリオ" panose="020B0604030504040204" pitchFamily="50" charset="-128"/>
                <a:ea typeface="メイリオ" panose="020B0604030504040204" pitchFamily="50" charset="-128"/>
              </a:rPr>
              <a:t>57</a:t>
            </a:r>
            <a:r>
              <a:rPr lang="ja-JP" altLang="en-US" dirty="0">
                <a:latin typeface="メイリオ" panose="020B0604030504040204" pitchFamily="50" charset="-128"/>
                <a:ea typeface="メイリオ" panose="020B0604030504040204" pitchFamily="50" charset="-128"/>
              </a:rPr>
              <a:t>歳の日本人男性が、エイズ発症のために都内病院を受診した。当該男性がすでに死亡しており、国が本症例を特定して更なる調査を行うことは困難なため、</a:t>
            </a:r>
            <a:r>
              <a:rPr lang="en-US" altLang="ja-JP" dirty="0">
                <a:latin typeface="メイリオ" panose="020B0604030504040204" pitchFamily="50" charset="-128"/>
                <a:ea typeface="メイリオ" panose="020B0604030504040204" pitchFamily="50" charset="-128"/>
              </a:rPr>
              <a:t>HIV</a:t>
            </a:r>
            <a:r>
              <a:rPr lang="ja-JP" altLang="en-US" dirty="0">
                <a:latin typeface="メイリオ" panose="020B0604030504040204" pitchFamily="50" charset="-128"/>
                <a:ea typeface="メイリオ" panose="020B0604030504040204" pitchFamily="50" charset="-128"/>
              </a:rPr>
              <a:t>の感染経路を針刺しとは断定できなかった。</a:t>
            </a:r>
            <a:endParaRPr lang="ja-JP" altLang="en-US" sz="2000" dirty="0">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CE3716A8-DF5E-4D31-B305-044D78477585}"/>
              </a:ext>
            </a:extLst>
          </p:cNvPr>
          <p:cNvSpPr txBox="1"/>
          <p:nvPr/>
        </p:nvSpPr>
        <p:spPr>
          <a:xfrm>
            <a:off x="838199" y="4062917"/>
            <a:ext cx="8086163" cy="523220"/>
          </a:xfrm>
          <a:prstGeom prst="rect">
            <a:avLst/>
          </a:prstGeom>
          <a:noFill/>
        </p:spPr>
        <p:txBody>
          <a:bodyPr wrap="square" rtlCol="0">
            <a:spAutoFit/>
          </a:bodyPr>
          <a:lstStyle/>
          <a:p>
            <a:r>
              <a:rPr lang="ja-JP" altLang="en-US" sz="2800" dirty="0">
                <a:solidFill>
                  <a:srgbClr val="FF0000"/>
                </a:solidFill>
                <a:latin typeface="メイリオ" panose="020B0604030504040204" pitchFamily="50" charset="-128"/>
                <a:ea typeface="メイリオ" panose="020B0604030504040204" pitchFamily="50" charset="-128"/>
              </a:rPr>
              <a:t>医療機関内の清掃業従事者のエイズ発症について</a:t>
            </a:r>
            <a:endParaRPr kumimoji="1" lang="ja-JP" altLang="en-US" sz="2800"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052685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サブタイトル 2"/>
          <p:cNvSpPr>
            <a:spLocks noGrp="1"/>
          </p:cNvSpPr>
          <p:nvPr>
            <p:ph type="subTitle" idx="1"/>
          </p:nvPr>
        </p:nvSpPr>
        <p:spPr>
          <a:xfrm>
            <a:off x="967526" y="1777019"/>
            <a:ext cx="10133861" cy="3816958"/>
          </a:xfrm>
        </p:spPr>
        <p:txBody>
          <a:bodyPr>
            <a:noAutofit/>
          </a:bodyPr>
          <a:lstStyle/>
          <a:p>
            <a:pPr algn="l">
              <a:lnSpc>
                <a:spcPct val="100000"/>
              </a:lnSpc>
              <a:spcBef>
                <a:spcPts val="0"/>
              </a:spcBef>
            </a:pPr>
            <a:r>
              <a:rPr lang="ja-JP" altLang="en-US" dirty="0">
                <a:solidFill>
                  <a:prstClr val="black"/>
                </a:solidFill>
                <a:latin typeface="メイリオ" panose="020B0604030504040204" pitchFamily="50" charset="-128"/>
                <a:ea typeface="メイリオ" panose="020B0604030504040204" pitchFamily="50" charset="-128"/>
              </a:rPr>
              <a:t>・リキャップ時に針刺し</a:t>
            </a:r>
            <a:endParaRPr lang="en-US" altLang="ja-JP" dirty="0">
              <a:solidFill>
                <a:prstClr val="black"/>
              </a:solidFill>
              <a:latin typeface="メイリオ" panose="020B0604030504040204" pitchFamily="50" charset="-128"/>
              <a:ea typeface="メイリオ" panose="020B0604030504040204" pitchFamily="50" charset="-128"/>
            </a:endParaRPr>
          </a:p>
          <a:p>
            <a:pPr lvl="0" algn="l">
              <a:lnSpc>
                <a:spcPct val="100000"/>
              </a:lnSpc>
              <a:spcBef>
                <a:spcPts val="0"/>
              </a:spcBef>
            </a:pPr>
            <a:endParaRPr lang="en-US" altLang="ja-JP" sz="1000" dirty="0">
              <a:solidFill>
                <a:prstClr val="black"/>
              </a:solidFill>
              <a:latin typeface="メイリオ" panose="020B0604030504040204" pitchFamily="50" charset="-128"/>
              <a:ea typeface="メイリオ" panose="020B0604030504040204" pitchFamily="50" charset="-128"/>
            </a:endParaRPr>
          </a:p>
          <a:p>
            <a:pPr lvl="0" algn="l">
              <a:lnSpc>
                <a:spcPct val="100000"/>
              </a:lnSpc>
              <a:spcBef>
                <a:spcPts val="0"/>
              </a:spcBef>
            </a:pPr>
            <a:endParaRPr lang="en-US" altLang="ja-JP" sz="1000" dirty="0">
              <a:solidFill>
                <a:prstClr val="black"/>
              </a:solidFill>
              <a:latin typeface="メイリオ" panose="020B0604030504040204" pitchFamily="50" charset="-128"/>
              <a:ea typeface="メイリオ" panose="020B0604030504040204" pitchFamily="50" charset="-128"/>
            </a:endParaRPr>
          </a:p>
          <a:p>
            <a:pPr lvl="0" algn="l">
              <a:lnSpc>
                <a:spcPct val="100000"/>
              </a:lnSpc>
              <a:spcBef>
                <a:spcPts val="0"/>
              </a:spcBef>
            </a:pPr>
            <a:r>
              <a:rPr lang="ja-JP" altLang="en-US" dirty="0">
                <a:solidFill>
                  <a:prstClr val="black"/>
                </a:solidFill>
                <a:latin typeface="メイリオ" panose="020B0604030504040204" pitchFamily="50" charset="-128"/>
                <a:ea typeface="メイリオ" panose="020B0604030504040204" pitchFamily="50" charset="-128"/>
              </a:rPr>
              <a:t>・使用後の針が床に落下しており、</a:t>
            </a:r>
            <a:endParaRPr lang="en-US" altLang="ja-JP" dirty="0">
              <a:solidFill>
                <a:prstClr val="black"/>
              </a:solidFill>
              <a:latin typeface="メイリオ" panose="020B0604030504040204" pitchFamily="50" charset="-128"/>
              <a:ea typeface="メイリオ" panose="020B0604030504040204" pitchFamily="50" charset="-128"/>
            </a:endParaRPr>
          </a:p>
          <a:p>
            <a:pPr lvl="0" algn="l">
              <a:lnSpc>
                <a:spcPct val="100000"/>
              </a:lnSpc>
              <a:spcBef>
                <a:spcPts val="0"/>
              </a:spcBef>
            </a:pPr>
            <a:r>
              <a:rPr lang="ja-JP" altLang="en-US" dirty="0">
                <a:solidFill>
                  <a:prstClr val="black"/>
                </a:solidFill>
                <a:latin typeface="メイリオ" panose="020B0604030504040204" pitchFamily="50" charset="-128"/>
                <a:ea typeface="メイリオ" panose="020B0604030504040204" pitchFamily="50" charset="-128"/>
              </a:rPr>
              <a:t>　針と気付かずに、拾った際に針刺し</a:t>
            </a:r>
            <a:endParaRPr lang="en-US" altLang="ja-JP" sz="1000" dirty="0">
              <a:solidFill>
                <a:prstClr val="black"/>
              </a:solidFill>
              <a:latin typeface="メイリオ" panose="020B0604030504040204" pitchFamily="50" charset="-128"/>
              <a:ea typeface="メイリオ" panose="020B0604030504040204" pitchFamily="50" charset="-128"/>
            </a:endParaRPr>
          </a:p>
          <a:p>
            <a:pPr lvl="0" algn="l">
              <a:lnSpc>
                <a:spcPct val="100000"/>
              </a:lnSpc>
              <a:spcBef>
                <a:spcPts val="0"/>
              </a:spcBef>
            </a:pPr>
            <a:endParaRPr lang="en-US" altLang="ja-JP" sz="1000" dirty="0">
              <a:solidFill>
                <a:prstClr val="black"/>
              </a:solidFill>
              <a:latin typeface="メイリオ" panose="020B0604030504040204" pitchFamily="50" charset="-128"/>
              <a:ea typeface="メイリオ" panose="020B0604030504040204" pitchFamily="50" charset="-128"/>
            </a:endParaRPr>
          </a:p>
          <a:p>
            <a:pPr lvl="0" algn="l">
              <a:lnSpc>
                <a:spcPct val="100000"/>
              </a:lnSpc>
              <a:spcBef>
                <a:spcPts val="0"/>
              </a:spcBef>
            </a:pPr>
            <a:endParaRPr lang="en-US" altLang="ja-JP" sz="1000" dirty="0">
              <a:solidFill>
                <a:prstClr val="black"/>
              </a:solidFill>
              <a:latin typeface="メイリオ" panose="020B0604030504040204" pitchFamily="50" charset="-128"/>
              <a:ea typeface="メイリオ" panose="020B0604030504040204" pitchFamily="50" charset="-128"/>
            </a:endParaRPr>
          </a:p>
          <a:p>
            <a:pPr lvl="0" algn="l">
              <a:lnSpc>
                <a:spcPct val="100000"/>
              </a:lnSpc>
              <a:spcBef>
                <a:spcPts val="0"/>
              </a:spcBef>
            </a:pPr>
            <a:r>
              <a:rPr lang="ja-JP" altLang="en-US" dirty="0">
                <a:solidFill>
                  <a:prstClr val="black"/>
                </a:solidFill>
                <a:latin typeface="メイリオ" panose="020B0604030504040204" pitchFamily="50" charset="-128"/>
                <a:ea typeface="メイリオ" panose="020B0604030504040204" pitchFamily="50" charset="-128"/>
              </a:rPr>
              <a:t>・使用後の針を床頭台の上に放置、すぐに</a:t>
            </a:r>
            <a:endParaRPr lang="en-US" altLang="ja-JP" dirty="0">
              <a:solidFill>
                <a:prstClr val="black"/>
              </a:solidFill>
              <a:latin typeface="メイリオ" panose="020B0604030504040204" pitchFamily="50" charset="-128"/>
              <a:ea typeface="メイリオ" panose="020B0604030504040204" pitchFamily="50" charset="-128"/>
            </a:endParaRPr>
          </a:p>
          <a:p>
            <a:pPr lvl="0" algn="l">
              <a:lnSpc>
                <a:spcPct val="100000"/>
              </a:lnSpc>
              <a:spcBef>
                <a:spcPts val="0"/>
              </a:spcBef>
            </a:pPr>
            <a:r>
              <a:rPr lang="ja-JP" altLang="en-US" dirty="0">
                <a:solidFill>
                  <a:prstClr val="black"/>
                </a:solidFill>
                <a:latin typeface="メイリオ" panose="020B0604030504040204" pitchFamily="50" charset="-128"/>
                <a:ea typeface="メイリオ" panose="020B0604030504040204" pitchFamily="50" charset="-128"/>
              </a:rPr>
              <a:t>　片付けるつもりが、その間に他の職員が針刺し</a:t>
            </a:r>
            <a:endParaRPr lang="en-US" altLang="ja-JP" sz="1000" dirty="0">
              <a:solidFill>
                <a:prstClr val="black"/>
              </a:solidFill>
              <a:latin typeface="メイリオ" panose="020B0604030504040204" pitchFamily="50" charset="-128"/>
              <a:ea typeface="メイリオ" panose="020B0604030504040204" pitchFamily="50" charset="-128"/>
            </a:endParaRPr>
          </a:p>
          <a:p>
            <a:pPr lvl="0" algn="l">
              <a:lnSpc>
                <a:spcPct val="100000"/>
              </a:lnSpc>
              <a:spcBef>
                <a:spcPts val="0"/>
              </a:spcBef>
            </a:pPr>
            <a:endParaRPr lang="en-US" altLang="ja-JP" sz="1000" dirty="0">
              <a:solidFill>
                <a:prstClr val="black"/>
              </a:solidFill>
              <a:latin typeface="メイリオ" panose="020B0604030504040204" pitchFamily="50" charset="-128"/>
              <a:ea typeface="メイリオ" panose="020B0604030504040204" pitchFamily="50" charset="-128"/>
            </a:endParaRPr>
          </a:p>
          <a:p>
            <a:pPr lvl="0" algn="l">
              <a:lnSpc>
                <a:spcPct val="100000"/>
              </a:lnSpc>
              <a:spcBef>
                <a:spcPts val="0"/>
              </a:spcBef>
            </a:pPr>
            <a:endParaRPr lang="en-US" altLang="ja-JP" sz="1000" dirty="0">
              <a:solidFill>
                <a:prstClr val="black"/>
              </a:solidFill>
              <a:latin typeface="メイリオ" panose="020B0604030504040204" pitchFamily="50" charset="-128"/>
              <a:ea typeface="メイリオ" panose="020B0604030504040204" pitchFamily="50" charset="-128"/>
            </a:endParaRPr>
          </a:p>
          <a:p>
            <a:pPr lvl="0" algn="l">
              <a:lnSpc>
                <a:spcPct val="100000"/>
              </a:lnSpc>
              <a:spcBef>
                <a:spcPts val="0"/>
              </a:spcBef>
            </a:pPr>
            <a:r>
              <a:rPr lang="ja-JP" altLang="en-US" dirty="0">
                <a:solidFill>
                  <a:prstClr val="black"/>
                </a:solidFill>
                <a:latin typeface="メイリオ" panose="020B0604030504040204" pitchFamily="50" charset="-128"/>
                <a:ea typeface="メイリオ" panose="020B0604030504040204" pitchFamily="50" charset="-128"/>
              </a:rPr>
              <a:t>・ペン型インスリンのキャップを開ける際、前日使用した</a:t>
            </a:r>
            <a:endParaRPr lang="en-US" altLang="ja-JP" dirty="0">
              <a:solidFill>
                <a:prstClr val="black"/>
              </a:solidFill>
              <a:latin typeface="メイリオ" panose="020B0604030504040204" pitchFamily="50" charset="-128"/>
              <a:ea typeface="メイリオ" panose="020B0604030504040204" pitchFamily="50" charset="-128"/>
            </a:endParaRPr>
          </a:p>
          <a:p>
            <a:pPr lvl="0" algn="l">
              <a:lnSpc>
                <a:spcPct val="100000"/>
              </a:lnSpc>
              <a:spcBef>
                <a:spcPts val="0"/>
              </a:spcBef>
            </a:pPr>
            <a:r>
              <a:rPr lang="ja-JP" altLang="en-US" dirty="0">
                <a:solidFill>
                  <a:prstClr val="black"/>
                </a:solidFill>
                <a:latin typeface="メイリオ" panose="020B0604030504040204" pitchFamily="50" charset="-128"/>
                <a:ea typeface="メイリオ" panose="020B0604030504040204" pitchFamily="50" charset="-128"/>
              </a:rPr>
              <a:t>　針が廃棄されておらず、それが指に刺さった</a:t>
            </a:r>
            <a:endParaRPr lang="en-US" altLang="ja-JP" dirty="0">
              <a:solidFill>
                <a:prstClr val="black"/>
              </a:solidFill>
              <a:latin typeface="メイリオ" panose="020B0604030504040204" pitchFamily="50" charset="-128"/>
              <a:ea typeface="メイリオ" panose="020B0604030504040204" pitchFamily="50" charset="-128"/>
            </a:endParaRPr>
          </a:p>
          <a:p>
            <a:pPr lvl="0" algn="l">
              <a:lnSpc>
                <a:spcPct val="100000"/>
              </a:lnSpc>
              <a:spcBef>
                <a:spcPts val="0"/>
              </a:spcBef>
            </a:pPr>
            <a:endParaRPr lang="en-US" altLang="ja-JP" dirty="0">
              <a:solidFill>
                <a:prstClr val="black"/>
              </a:solidFill>
              <a:latin typeface="メイリオ" panose="020B0604030504040204" pitchFamily="50" charset="-128"/>
              <a:ea typeface="メイリオ" panose="020B0604030504040204" pitchFamily="50" charset="-128"/>
            </a:endParaRPr>
          </a:p>
          <a:p>
            <a:pPr lvl="0" algn="l">
              <a:lnSpc>
                <a:spcPct val="100000"/>
              </a:lnSpc>
              <a:spcBef>
                <a:spcPts val="0"/>
              </a:spcBef>
            </a:pPr>
            <a:r>
              <a:rPr lang="ja-JP" altLang="en-US" sz="2000" dirty="0">
                <a:solidFill>
                  <a:prstClr val="black"/>
                </a:solidFill>
                <a:latin typeface="メイリオ" panose="020B0604030504040204" pitchFamily="50" charset="-128"/>
                <a:ea typeface="メイリオ" panose="020B0604030504040204" pitchFamily="50" charset="-128"/>
              </a:rPr>
              <a:t>他にも、使用後のカミソリを片付ける際に、手を切ったなど</a:t>
            </a:r>
            <a:endParaRPr lang="en-US" altLang="ja-JP" sz="2000" dirty="0">
              <a:solidFill>
                <a:prstClr val="black"/>
              </a:solidFill>
              <a:latin typeface="メイリオ" panose="020B0604030504040204" pitchFamily="50" charset="-128"/>
              <a:ea typeface="メイリオ" panose="020B0604030504040204" pitchFamily="50" charset="-128"/>
            </a:endParaRPr>
          </a:p>
          <a:p>
            <a:pPr lvl="0" algn="l">
              <a:lnSpc>
                <a:spcPct val="100000"/>
              </a:lnSpc>
              <a:spcBef>
                <a:spcPts val="0"/>
              </a:spcBef>
            </a:pPr>
            <a:r>
              <a:rPr lang="ja-JP" altLang="en-US" sz="2000" dirty="0">
                <a:solidFill>
                  <a:prstClr val="black"/>
                </a:solidFill>
                <a:latin typeface="メイリオ" panose="020B0604030504040204" pitchFamily="50" charset="-128"/>
                <a:ea typeface="メイリオ" panose="020B0604030504040204" pitchFamily="50" charset="-128"/>
              </a:rPr>
              <a:t>医療・介護の現場において、血液体液曝露事故は日常業務の中で起こり得る事象である</a:t>
            </a:r>
            <a:endParaRPr lang="en-US" altLang="ja-JP" sz="2000" dirty="0">
              <a:solidFill>
                <a:prstClr val="black"/>
              </a:solidFill>
              <a:latin typeface="メイリオ" panose="020B0604030504040204" pitchFamily="50" charset="-128"/>
              <a:ea typeface="メイリオ" panose="020B0604030504040204" pitchFamily="50" charset="-128"/>
            </a:endParaRPr>
          </a:p>
          <a:p>
            <a:pPr lvl="0" algn="l">
              <a:lnSpc>
                <a:spcPct val="100000"/>
              </a:lnSpc>
              <a:spcBef>
                <a:spcPts val="0"/>
              </a:spcBef>
            </a:pPr>
            <a:endParaRPr lang="en-US" altLang="ja-JP" dirty="0">
              <a:solidFill>
                <a:prstClr val="black"/>
              </a:solidFill>
              <a:latin typeface="メイリオ" panose="020B0604030504040204" pitchFamily="50" charset="-128"/>
              <a:ea typeface="メイリオ" panose="020B0604030504040204" pitchFamily="50" charset="-128"/>
            </a:endParaRPr>
          </a:p>
          <a:p>
            <a:pPr algn="l">
              <a:lnSpc>
                <a:spcPct val="100000"/>
              </a:lnSpc>
              <a:spcBef>
                <a:spcPts val="0"/>
              </a:spcBef>
            </a:pPr>
            <a:endParaRPr lang="en-US" altLang="ja-JP" dirty="0">
              <a:solidFill>
                <a:prstClr val="black"/>
              </a:solidFill>
              <a:latin typeface="メイリオ" panose="020B0604030504040204" pitchFamily="50" charset="-128"/>
              <a:ea typeface="メイリオ" panose="020B0604030504040204" pitchFamily="50" charset="-128"/>
            </a:endParaRPr>
          </a:p>
          <a:p>
            <a:pPr algn="l">
              <a:lnSpc>
                <a:spcPct val="100000"/>
              </a:lnSpc>
              <a:spcBef>
                <a:spcPts val="0"/>
              </a:spcBef>
            </a:pPr>
            <a:endParaRPr lang="en-US" altLang="ja-JP" dirty="0">
              <a:solidFill>
                <a:prstClr val="black"/>
              </a:solidFill>
              <a:latin typeface="メイリオ" panose="020B0604030504040204" pitchFamily="50" charset="-128"/>
              <a:ea typeface="メイリオ" panose="020B0604030504040204" pitchFamily="50" charset="-128"/>
            </a:endParaRPr>
          </a:p>
          <a:p>
            <a:pPr lvl="0" algn="l">
              <a:lnSpc>
                <a:spcPct val="100000"/>
              </a:lnSpc>
              <a:spcBef>
                <a:spcPts val="0"/>
              </a:spcBef>
            </a:pPr>
            <a:endParaRPr lang="ja-JP" altLang="en-US" b="1" u="sng" dirty="0">
              <a:solidFill>
                <a:srgbClr val="FF0000"/>
              </a:solidFill>
              <a:latin typeface="メイリオ" panose="020B0604030504040204" pitchFamily="50" charset="-128"/>
              <a:ea typeface="メイリオ" panose="020B0604030504040204" pitchFamily="50" charset="-128"/>
            </a:endParaRPr>
          </a:p>
          <a:p>
            <a:pPr algn="l"/>
            <a:endParaRPr kumimoji="1" lang="en-US" altLang="ja-JP" dirty="0">
              <a:latin typeface="メイリオ" panose="020B0604030504040204" pitchFamily="50" charset="-128"/>
              <a:ea typeface="メイリオ" panose="020B0604030504040204" pitchFamily="50" charset="-128"/>
            </a:endParaRPr>
          </a:p>
        </p:txBody>
      </p:sp>
      <p:sp>
        <p:nvSpPr>
          <p:cNvPr id="12" name="タイトル 1">
            <a:extLst>
              <a:ext uri="{FF2B5EF4-FFF2-40B4-BE49-F238E27FC236}">
                <a16:creationId xmlns:a16="http://schemas.microsoft.com/office/drawing/2014/main" id="{217CFADF-E6C3-4F89-B3C1-DE1E1C759E22}"/>
              </a:ext>
            </a:extLst>
          </p:cNvPr>
          <p:cNvSpPr txBox="1">
            <a:spLocks/>
          </p:cNvSpPr>
          <p:nvPr/>
        </p:nvSpPr>
        <p:spPr>
          <a:xfrm>
            <a:off x="838200" y="235416"/>
            <a:ext cx="10515600" cy="1325563"/>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4000" dirty="0">
                <a:latin typeface="メイリオ" panose="020B0604030504040204" pitchFamily="50" charset="-128"/>
                <a:ea typeface="メイリオ" panose="020B0604030504040204" pitchFamily="50" charset="-128"/>
              </a:rPr>
              <a:t>インスリン針による針刺し事例など</a:t>
            </a:r>
          </a:p>
        </p:txBody>
      </p:sp>
      <p:pic>
        <p:nvPicPr>
          <p:cNvPr id="2" name="図 1">
            <a:extLst>
              <a:ext uri="{FF2B5EF4-FFF2-40B4-BE49-F238E27FC236}">
                <a16:creationId xmlns:a16="http://schemas.microsoft.com/office/drawing/2014/main" id="{0705F6B7-F64C-409F-ADDC-CE5381189D79}"/>
              </a:ext>
            </a:extLst>
          </p:cNvPr>
          <p:cNvPicPr>
            <a:picLocks noChangeAspect="1"/>
          </p:cNvPicPr>
          <p:nvPr/>
        </p:nvPicPr>
        <p:blipFill>
          <a:blip r:embed="rId3"/>
          <a:stretch>
            <a:fillRect/>
          </a:stretch>
        </p:blipFill>
        <p:spPr>
          <a:xfrm>
            <a:off x="9477606" y="3037194"/>
            <a:ext cx="1876194" cy="2005325"/>
          </a:xfrm>
          <a:prstGeom prst="rect">
            <a:avLst/>
          </a:prstGeom>
        </p:spPr>
      </p:pic>
      <p:sp>
        <p:nvSpPr>
          <p:cNvPr id="4" name="正方形/長方形 3">
            <a:extLst>
              <a:ext uri="{FF2B5EF4-FFF2-40B4-BE49-F238E27FC236}">
                <a16:creationId xmlns:a16="http://schemas.microsoft.com/office/drawing/2014/main" id="{2D74A61E-22C4-4AA0-9298-6D7FF04D23CC}"/>
              </a:ext>
            </a:extLst>
          </p:cNvPr>
          <p:cNvSpPr/>
          <p:nvPr/>
        </p:nvSpPr>
        <p:spPr>
          <a:xfrm>
            <a:off x="9895997" y="4915661"/>
            <a:ext cx="2011587" cy="553998"/>
          </a:xfrm>
          <a:prstGeom prst="rect">
            <a:avLst/>
          </a:prstGeom>
        </p:spPr>
        <p:txBody>
          <a:bodyPr wrap="square">
            <a:spAutoFit/>
          </a:bodyPr>
          <a:lstStyle/>
          <a:p>
            <a:r>
              <a:rPr lang="ja-JP" altLang="en-US" sz="1000" dirty="0"/>
              <a:t>糖尿病リソースガイドより抜粋</a:t>
            </a:r>
            <a:r>
              <a:rPr lang="en-US" altLang="ja-JP" sz="1000" dirty="0"/>
              <a:t>https://dm-rg.net/guide/injectors2_list</a:t>
            </a:r>
            <a:endParaRPr lang="ja-JP" altLang="en-US" sz="1000" dirty="0"/>
          </a:p>
        </p:txBody>
      </p:sp>
      <p:sp>
        <p:nvSpPr>
          <p:cNvPr id="3" name="爆発: 14 pt 2">
            <a:extLst>
              <a:ext uri="{FF2B5EF4-FFF2-40B4-BE49-F238E27FC236}">
                <a16:creationId xmlns:a16="http://schemas.microsoft.com/office/drawing/2014/main" id="{D58F33FE-64BE-4AAA-8EB4-5D013F572A08}"/>
              </a:ext>
            </a:extLst>
          </p:cNvPr>
          <p:cNvSpPr/>
          <p:nvPr/>
        </p:nvSpPr>
        <p:spPr>
          <a:xfrm>
            <a:off x="8005378" y="1011641"/>
            <a:ext cx="1600200" cy="839246"/>
          </a:xfrm>
          <a:prstGeom prst="irregularSeal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dirty="0">
                <a:solidFill>
                  <a:schemeClr val="tx1"/>
                </a:solidFill>
              </a:rPr>
              <a:t>多発</a:t>
            </a:r>
          </a:p>
        </p:txBody>
      </p:sp>
      <p:pic>
        <p:nvPicPr>
          <p:cNvPr id="8" name="図 7" descr="白いバックグラウンドの前に座っている人形&#10;&#10;中程度の精度で自動的に生成された説明">
            <a:extLst>
              <a:ext uri="{FF2B5EF4-FFF2-40B4-BE49-F238E27FC236}">
                <a16:creationId xmlns:a16="http://schemas.microsoft.com/office/drawing/2014/main" id="{FFA8FFA1-C642-49EF-868B-CB3DB3D2A3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77606" y="1151802"/>
            <a:ext cx="2174034" cy="2209059"/>
          </a:xfrm>
          <a:prstGeom prst="rect">
            <a:avLst/>
          </a:prstGeom>
        </p:spPr>
      </p:pic>
    </p:spTree>
    <p:extLst>
      <p:ext uri="{BB962C8B-B14F-4D97-AF65-F5344CB8AC3E}">
        <p14:creationId xmlns:p14="http://schemas.microsoft.com/office/powerpoint/2010/main" val="3370380627"/>
      </p:ext>
    </p:extLst>
  </p:cSld>
  <p:clrMapOvr>
    <a:masterClrMapping/>
  </p:clrMapOvr>
  <mc:AlternateContent xmlns:mc="http://schemas.openxmlformats.org/markup-compatibility/2006" xmlns:p14="http://schemas.microsoft.com/office/powerpoint/2010/main">
    <mc:Choice Requires="p14">
      <p:transition spd="slow" p14:dur="2000" advTm="11904"/>
    </mc:Choice>
    <mc:Fallback xmlns="">
      <p:transition spd="slow" advTm="11904"/>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105.4|0.2|0.5|0.1|0.2|0.2"/>
</p:tagLst>
</file>

<file path=ppt/tags/tag2.xml><?xml version="1.0" encoding="utf-8"?>
<p:tagLst xmlns:a="http://schemas.openxmlformats.org/drawingml/2006/main" xmlns:r="http://schemas.openxmlformats.org/officeDocument/2006/relationships" xmlns:p="http://schemas.openxmlformats.org/presentationml/2006/main">
  <p:tag name="TIMING" val="|105.4|0.2|0.5|0.1|0.2|0.2"/>
</p:tagLst>
</file>

<file path=ppt/tags/tag3.xml><?xml version="1.0" encoding="utf-8"?>
<p:tagLst xmlns:a="http://schemas.openxmlformats.org/drawingml/2006/main" xmlns:r="http://schemas.openxmlformats.org/officeDocument/2006/relationships" xmlns:p="http://schemas.openxmlformats.org/presentationml/2006/main">
  <p:tag name="TIMING" val="|105.4|0.2|0.5|0.1|0.2|0.2"/>
</p:tagLst>
</file>

<file path=ppt/tags/tag4.xml><?xml version="1.0" encoding="utf-8"?>
<p:tagLst xmlns:a="http://schemas.openxmlformats.org/drawingml/2006/main" xmlns:r="http://schemas.openxmlformats.org/officeDocument/2006/relationships" xmlns:p="http://schemas.openxmlformats.org/presentationml/2006/main">
  <p:tag name="TIMING" val="|105.4|0.2|0.5|0.1|0.2|0.2"/>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11030</TotalTime>
  <Words>1695</Words>
  <Application>Microsoft Office PowerPoint</Application>
  <PresentationFormat>ワイド画面</PresentationFormat>
  <Paragraphs>288</Paragraphs>
  <Slides>21</Slides>
  <Notes>21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21</vt:i4>
      </vt:variant>
    </vt:vector>
  </HeadingPairs>
  <TitlesOfParts>
    <vt:vector size="27" baseType="lpstr">
      <vt:lpstr>メイリオ</vt:lpstr>
      <vt:lpstr>游ゴシック</vt:lpstr>
      <vt:lpstr>游ゴシック Light</vt:lpstr>
      <vt:lpstr>Arial</vt:lpstr>
      <vt:lpstr>Times New Roman</vt:lpstr>
      <vt:lpstr>Office テーマ</vt:lpstr>
      <vt:lpstr>職業感染対策 ～当院での安全衛生委員会における活動～</vt:lpstr>
      <vt:lpstr>本日の内容</vt:lpstr>
      <vt:lpstr>当院でのワクチンプログラムについて</vt:lpstr>
      <vt:lpstr>ワクチン接種スケジュール（2024年度）</vt:lpstr>
      <vt:lpstr>PowerPoint プレゼンテーション</vt:lpstr>
      <vt:lpstr>血液・体液曝露時の対応について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抗HBs人免疫グロブリン（血漿分画製剤）</vt:lpstr>
      <vt:lpstr>PowerPoint プレゼンテーション</vt:lpstr>
      <vt:lpstr>C型肝炎（HCV）曝露の対策について</vt:lpstr>
      <vt:lpstr>PowerPoint プレゼンテーション</vt:lpstr>
      <vt:lpstr>PowerPoint プレゼンテーション</vt:lpstr>
      <vt:lpstr>当院での 血液・体液曝露時の対応について</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職業感染対策　 予防接種と針刺し事故の対応</dc:title>
  <dc:creator>TOBATA16</dc:creator>
  <cp:lastModifiedBy>TOBATA16</cp:lastModifiedBy>
  <cp:revision>365</cp:revision>
  <cp:lastPrinted>2024-08-19T09:33:03Z</cp:lastPrinted>
  <dcterms:created xsi:type="dcterms:W3CDTF">2024-06-22T05:37:13Z</dcterms:created>
  <dcterms:modified xsi:type="dcterms:W3CDTF">2024-08-20T04:31:28Z</dcterms:modified>
</cp:coreProperties>
</file>